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78" r:id="rId5"/>
    <p:sldId id="293" r:id="rId6"/>
    <p:sldId id="259" r:id="rId7"/>
    <p:sldId id="260" r:id="rId8"/>
    <p:sldId id="261" r:id="rId9"/>
    <p:sldId id="282" r:id="rId10"/>
    <p:sldId id="262" r:id="rId11"/>
    <p:sldId id="263" r:id="rId12"/>
    <p:sldId id="292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3"/>
    <p:restoredTop sz="94624"/>
  </p:normalViewPr>
  <p:slideViewPr>
    <p:cSldViewPr snapToGrid="0" snapToObjects="1">
      <p:cViewPr varScale="1">
        <p:scale>
          <a:sx n="98" d="100"/>
          <a:sy n="98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Målgrupp och vad det är och syftet!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EC25-7DA6-4E6F-95AB-2D964F5EFF4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96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01E717-2A2B-E249-B782-3F4E21C4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7802-F29E-B142-B466-49DFF7D972D8}" type="datetimeFigureOut">
              <a:rPr lang="sv-SE" smtClean="0"/>
              <a:t>2020-10-28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0D1856-7443-C749-94C8-319A4089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B88ABA-089D-4449-8A80-30CB71E2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A903-51F3-C440-8DDC-20CF1DD10C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63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C5B92-76C1-2143-B23B-37FC4B9E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071148-B6E9-F24A-9131-66A8B5CA9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2CE09B-53DF-994E-99C8-60CD8AE3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9EC1CB-02FA-7B47-AB3D-5725546D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127D-520D-6549-88AB-F9FE47740817}" type="datetimeFigureOut">
              <a:rPr lang="sv-SE" smtClean="0"/>
              <a:t>2020-10-28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E6D7F0-EAD1-C243-8001-233D5DAA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D69E81-9C30-754F-BAE4-C6F47EFD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AC57-6E5F-CE4E-B54F-DD9F7192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9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Platshållare för bild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tiff"/><Relationship Id="rId11" Type="http://schemas.openxmlformats.org/officeDocument/2006/relationships/image" Target="../media/image20.jpg"/><Relationship Id="rId5" Type="http://schemas.openxmlformats.org/officeDocument/2006/relationships/image" Target="../media/image14.tiff"/><Relationship Id="rId10" Type="http://schemas.openxmlformats.org/officeDocument/2006/relationships/image" Target="../media/image19.jpg"/><Relationship Id="rId4" Type="http://schemas.openxmlformats.org/officeDocument/2006/relationships/image" Target="../media/image13.tiff"/><Relationship Id="rId9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ktangel"/>
          <p:cNvSpPr/>
          <p:nvPr/>
        </p:nvSpPr>
        <p:spPr>
          <a:xfrm>
            <a:off x="-15552" y="-58229"/>
            <a:ext cx="12223103" cy="6974459"/>
          </a:xfrm>
          <a:prstGeom prst="rect">
            <a:avLst/>
          </a:prstGeom>
          <a:solidFill>
            <a:schemeClr val="accent4">
              <a:lumOff val="25000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113" name="Skärmavbild 2019-10-15 kl. 09.57.28.png" descr="Skärmavbild 2019-10-15 kl. 09.57.28.png"/>
          <p:cNvPicPr>
            <a:picLocks noChangeAspect="1"/>
          </p:cNvPicPr>
          <p:nvPr/>
        </p:nvPicPr>
        <p:blipFill>
          <a:blip r:embed="rId2"/>
          <a:srcRect r="1401"/>
          <a:stretch>
            <a:fillRect/>
          </a:stretch>
        </p:blipFill>
        <p:spPr>
          <a:xfrm>
            <a:off x="2461151" y="-23145"/>
            <a:ext cx="7167839" cy="690429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Freeform 5"/>
          <p:cNvSpPr/>
          <p:nvPr/>
        </p:nvSpPr>
        <p:spPr>
          <a:xfrm>
            <a:off x="7488621" y="2277612"/>
            <a:ext cx="4703380" cy="458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15" name="textruta 4"/>
          <p:cNvSpPr txBox="1"/>
          <p:nvPr/>
        </p:nvSpPr>
        <p:spPr>
          <a:xfrm>
            <a:off x="8236137" y="3578264"/>
            <a:ext cx="3869556" cy="300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sv-SE" dirty="0"/>
              <a:t>En kort presentation </a:t>
            </a:r>
          </a:p>
          <a:p>
            <a:r>
              <a:rPr lang="sv-SE" dirty="0"/>
              <a:t>av Vägar vidare </a:t>
            </a:r>
          </a:p>
          <a:p>
            <a:r>
              <a:rPr lang="sv-SE" dirty="0"/>
              <a:t>på Lunds Fontänhus </a:t>
            </a:r>
          </a:p>
          <a:p>
            <a:r>
              <a:rPr lang="sv-SE" dirty="0"/>
              <a:t>som omfattar </a:t>
            </a:r>
          </a:p>
          <a:p>
            <a:r>
              <a:rPr lang="sv-SE" dirty="0"/>
              <a:t>studieenheten </a:t>
            </a:r>
          </a:p>
          <a:p>
            <a:r>
              <a:rPr lang="sv-SE" dirty="0"/>
              <a:t>”En väg framåt” </a:t>
            </a:r>
          </a:p>
          <a:p>
            <a:r>
              <a:rPr lang="sv-SE" dirty="0"/>
              <a:t>och det arbetsinriktade </a:t>
            </a:r>
          </a:p>
          <a:p>
            <a:r>
              <a:rPr lang="sv-SE" dirty="0"/>
              <a:t>Projekt Exa(k)t.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ubrik 1"/>
          <p:cNvSpPr txBox="1">
            <a:spLocks noGrp="1"/>
          </p:cNvSpPr>
          <p:nvPr>
            <p:ph type="ctrTitle"/>
          </p:nvPr>
        </p:nvSpPr>
        <p:spPr>
          <a:xfrm>
            <a:off x="6109498" y="908343"/>
            <a:ext cx="5244301" cy="15381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sz="3200" dirty="0"/>
              <a:t>D. </a:t>
            </a:r>
            <a:r>
              <a:rPr sz="3200" dirty="0" err="1"/>
              <a:t>Sociala</a:t>
            </a:r>
            <a:r>
              <a:rPr sz="3200" dirty="0"/>
              <a:t> </a:t>
            </a:r>
            <a:r>
              <a:rPr sz="3200" dirty="0" err="1"/>
              <a:t>aktiviteter</a:t>
            </a:r>
            <a:r>
              <a:rPr sz="3200" dirty="0"/>
              <a:t> </a:t>
            </a:r>
            <a:r>
              <a:rPr sz="3200" dirty="0" err="1"/>
              <a:t>och</a:t>
            </a:r>
            <a:r>
              <a:rPr sz="3200" dirty="0"/>
              <a:t> </a:t>
            </a:r>
            <a:r>
              <a:rPr sz="3200" dirty="0" err="1"/>
              <a:t>generösa</a:t>
            </a:r>
            <a:r>
              <a:rPr sz="3200" dirty="0"/>
              <a:t> </a:t>
            </a:r>
            <a:r>
              <a:rPr sz="3200" dirty="0" err="1"/>
              <a:t>öppettider</a:t>
            </a:r>
            <a:endParaRPr sz="3200" dirty="0"/>
          </a:p>
        </p:txBody>
      </p:sp>
      <p:sp>
        <p:nvSpPr>
          <p:cNvPr id="146" name="Freeform 6"/>
          <p:cNvSpPr/>
          <p:nvPr/>
        </p:nvSpPr>
        <p:spPr>
          <a:xfrm>
            <a:off x="2199584" y="1685651"/>
            <a:ext cx="3275013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12"/>
                </a:lnTo>
                <a:lnTo>
                  <a:pt x="18924" y="19714"/>
                </a:lnTo>
                <a:lnTo>
                  <a:pt x="18924" y="0"/>
                </a:lnTo>
                <a:close/>
              </a:path>
            </a:pathLst>
          </a:custGeom>
          <a:solidFill>
            <a:srgbClr val="4C4C4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Freeform 6"/>
          <p:cNvSpPr/>
          <p:nvPr/>
        </p:nvSpPr>
        <p:spPr>
          <a:xfrm flipH="1" flipV="1">
            <a:off x="752858" y="744468"/>
            <a:ext cx="3275668" cy="440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8921" y="0"/>
                </a:moveTo>
                <a:lnTo>
                  <a:pt x="21596" y="0"/>
                </a:lnTo>
                <a:lnTo>
                  <a:pt x="21596" y="21600"/>
                </a:lnTo>
                <a:lnTo>
                  <a:pt x="5" y="21600"/>
                </a:lnTo>
                <a:cubicBezTo>
                  <a:pt x="-4" y="20948"/>
                  <a:pt x="9" y="20362"/>
                  <a:pt x="0" y="19710"/>
                </a:cubicBezTo>
                <a:lnTo>
                  <a:pt x="18921" y="19716"/>
                </a:lnTo>
                <a:lnTo>
                  <a:pt x="18921" y="0"/>
                </a:lnTo>
                <a:close/>
              </a:path>
            </a:pathLst>
          </a:custGeom>
          <a:solidFill>
            <a:srgbClr val="4C4C4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8" name="Bildobjekt 2" descr="Bildobjekt 2"/>
          <p:cNvPicPr>
            <a:picLocks noChangeAspect="1"/>
          </p:cNvPicPr>
          <p:nvPr/>
        </p:nvPicPr>
        <p:blipFill>
          <a:blip r:embed="rId2"/>
          <a:srcRect l="27856" r="8691"/>
          <a:stretch>
            <a:fillRect/>
          </a:stretch>
        </p:blipFill>
        <p:spPr>
          <a:xfrm>
            <a:off x="1480173" y="1714502"/>
            <a:ext cx="3267943" cy="342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ruta 6"/>
          <p:cNvSpPr txBox="1"/>
          <p:nvPr/>
        </p:nvSpPr>
        <p:spPr>
          <a:xfrm>
            <a:off x="5911158" y="2706864"/>
            <a:ext cx="5383653" cy="3470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25754"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/>
            </a:pPr>
            <a:r>
              <a:rPr dirty="0" err="1"/>
              <a:t>Sociala</a:t>
            </a:r>
            <a:r>
              <a:rPr dirty="0"/>
              <a:t> </a:t>
            </a:r>
            <a:r>
              <a:rPr dirty="0" err="1"/>
              <a:t>aktiviteter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generösa</a:t>
            </a:r>
            <a:r>
              <a:rPr dirty="0"/>
              <a:t> </a:t>
            </a:r>
            <a:r>
              <a:rPr dirty="0" err="1"/>
              <a:t>öppettider</a:t>
            </a:r>
            <a:r>
              <a:rPr lang="sv-SE" dirty="0"/>
              <a:t>, t.ex. musikverksamhet, pysselgrupp, spelgrupp, firande av högtider. </a:t>
            </a:r>
            <a:endParaRPr dirty="0"/>
          </a:p>
          <a:p>
            <a:pPr marL="325754"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/>
            </a:pPr>
            <a:r>
              <a:rPr dirty="0"/>
              <a:t>Det </a:t>
            </a:r>
            <a:r>
              <a:rPr dirty="0" err="1"/>
              <a:t>sociala</a:t>
            </a:r>
            <a:r>
              <a:rPr dirty="0"/>
              <a:t> </a:t>
            </a:r>
            <a:r>
              <a:rPr dirty="0" err="1"/>
              <a:t>nätverket</a:t>
            </a:r>
            <a:r>
              <a:rPr dirty="0"/>
              <a:t> </a:t>
            </a:r>
            <a:r>
              <a:rPr dirty="0" err="1"/>
              <a:t>blir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viktig</a:t>
            </a:r>
            <a:r>
              <a:rPr dirty="0"/>
              <a:t> </a:t>
            </a:r>
            <a:r>
              <a:rPr dirty="0" err="1"/>
              <a:t>skyddsfaktor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kampen</a:t>
            </a:r>
            <a:r>
              <a:rPr dirty="0"/>
              <a:t> mot </a:t>
            </a:r>
            <a:r>
              <a:rPr dirty="0" err="1"/>
              <a:t>psykisk</a:t>
            </a:r>
            <a:r>
              <a:rPr dirty="0"/>
              <a:t> </a:t>
            </a:r>
            <a:r>
              <a:rPr dirty="0" err="1"/>
              <a:t>ohälsa</a:t>
            </a:r>
            <a:endParaRPr dirty="0"/>
          </a:p>
          <a:p>
            <a:pPr marL="325754"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varm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tillåtande</a:t>
            </a:r>
            <a:r>
              <a:rPr dirty="0"/>
              <a:t> </a:t>
            </a:r>
            <a:r>
              <a:rPr dirty="0" err="1"/>
              <a:t>miljö</a:t>
            </a:r>
            <a:r>
              <a:rPr dirty="0"/>
              <a:t> </a:t>
            </a:r>
            <a:r>
              <a:rPr dirty="0" err="1"/>
              <a:t>där</a:t>
            </a:r>
            <a:r>
              <a:rPr dirty="0"/>
              <a:t> </a:t>
            </a:r>
            <a:r>
              <a:rPr dirty="0" err="1"/>
              <a:t>gemenskap</a:t>
            </a:r>
            <a:r>
              <a:rPr dirty="0"/>
              <a:t>, </a:t>
            </a:r>
            <a:r>
              <a:rPr dirty="0" err="1"/>
              <a:t>meningsfulla</a:t>
            </a:r>
            <a:r>
              <a:rPr dirty="0"/>
              <a:t> </a:t>
            </a:r>
            <a:r>
              <a:rPr dirty="0" err="1"/>
              <a:t>relationer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vänskap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utvecklas</a:t>
            </a:r>
            <a:r>
              <a:rPr dirty="0"/>
              <a:t>. </a:t>
            </a:r>
          </a:p>
          <a:p>
            <a:pPr marL="325754"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/>
            </a:pPr>
            <a:endParaRPr dirty="0"/>
          </a:p>
          <a:p>
            <a:pPr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 i="1"/>
            </a:pPr>
            <a:r>
              <a:rPr dirty="0"/>
              <a:t>”/…/mina </a:t>
            </a:r>
            <a:r>
              <a:rPr dirty="0" err="1"/>
              <a:t>vänner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huset</a:t>
            </a:r>
            <a:r>
              <a:rPr dirty="0"/>
              <a:t> har </a:t>
            </a:r>
            <a:r>
              <a:rPr dirty="0" err="1"/>
              <a:t>stärkt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människa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gett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inre</a:t>
            </a:r>
            <a:r>
              <a:rPr dirty="0"/>
              <a:t> </a:t>
            </a:r>
            <a:r>
              <a:rPr dirty="0" err="1"/>
              <a:t>trygghet</a:t>
            </a:r>
            <a:r>
              <a:rPr dirty="0"/>
              <a:t>, </a:t>
            </a:r>
            <a:r>
              <a:rPr dirty="0" err="1"/>
              <a:t>känsla</a:t>
            </a:r>
            <a:r>
              <a:rPr dirty="0"/>
              <a:t> av </a:t>
            </a:r>
            <a:r>
              <a:rPr dirty="0" err="1"/>
              <a:t>att</a:t>
            </a:r>
            <a:r>
              <a:rPr dirty="0"/>
              <a:t> jag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fixa</a:t>
            </a:r>
            <a:r>
              <a:rPr dirty="0"/>
              <a:t> </a:t>
            </a:r>
            <a:r>
              <a:rPr dirty="0" err="1"/>
              <a:t>saker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ta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igenom</a:t>
            </a:r>
            <a:r>
              <a:rPr dirty="0"/>
              <a:t> </a:t>
            </a:r>
            <a:r>
              <a:rPr dirty="0" err="1"/>
              <a:t>svåra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stressiga</a:t>
            </a:r>
            <a:r>
              <a:rPr dirty="0"/>
              <a:t> </a:t>
            </a:r>
            <a:r>
              <a:rPr dirty="0" err="1"/>
              <a:t>perioder</a:t>
            </a:r>
            <a:r>
              <a:rPr dirty="0"/>
              <a:t>.”</a:t>
            </a:r>
            <a:br>
              <a:rPr dirty="0"/>
            </a:br>
            <a:endParaRPr dirty="0"/>
          </a:p>
          <a:p>
            <a:pPr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 i="1"/>
            </a:pPr>
            <a:r>
              <a:rPr dirty="0"/>
              <a:t>”/…/</a:t>
            </a:r>
            <a:r>
              <a:rPr dirty="0" err="1"/>
              <a:t>Generellt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det </a:t>
            </a:r>
            <a:r>
              <a:rPr dirty="0" err="1"/>
              <a:t>att</a:t>
            </a:r>
            <a:r>
              <a:rPr dirty="0"/>
              <a:t> ha </a:t>
            </a:r>
            <a:r>
              <a:rPr dirty="0" err="1"/>
              <a:t>en</a:t>
            </a:r>
            <a:r>
              <a:rPr dirty="0"/>
              <a:t> plats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återhämta</a:t>
            </a:r>
            <a:r>
              <a:rPr dirty="0"/>
              <a:t> sig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slappna</a:t>
            </a:r>
            <a:r>
              <a:rPr dirty="0"/>
              <a:t> av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samtidigt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man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vara</a:t>
            </a:r>
            <a:r>
              <a:rPr dirty="0"/>
              <a:t> social. </a:t>
            </a:r>
            <a:r>
              <a:rPr dirty="0" err="1"/>
              <a:t>Detta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första</a:t>
            </a:r>
            <a:r>
              <a:rPr dirty="0"/>
              <a:t> </a:t>
            </a:r>
            <a:r>
              <a:rPr dirty="0" err="1"/>
              <a:t>stället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där</a:t>
            </a:r>
            <a:r>
              <a:rPr dirty="0"/>
              <a:t> dessa </a:t>
            </a:r>
            <a:r>
              <a:rPr dirty="0" err="1"/>
              <a:t>två</a:t>
            </a:r>
            <a:r>
              <a:rPr dirty="0"/>
              <a:t> </a:t>
            </a:r>
            <a:r>
              <a:rPr dirty="0" err="1"/>
              <a:t>saker</a:t>
            </a:r>
            <a:r>
              <a:rPr dirty="0"/>
              <a:t> </a:t>
            </a:r>
            <a:r>
              <a:rPr dirty="0" err="1"/>
              <a:t>existerar</a:t>
            </a:r>
            <a:r>
              <a:rPr dirty="0"/>
              <a:t> </a:t>
            </a:r>
            <a:r>
              <a:rPr dirty="0" err="1"/>
              <a:t>samtidigt</a:t>
            </a:r>
            <a:r>
              <a:rPr dirty="0"/>
              <a:t>.”</a:t>
            </a:r>
          </a:p>
          <a:p>
            <a:pPr marL="325754" indent="-217170" defTabSz="86868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425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ubrik 1"/>
          <p:cNvSpPr txBox="1">
            <a:spLocks noGrp="1"/>
          </p:cNvSpPr>
          <p:nvPr>
            <p:ph type="ctrTitle"/>
          </p:nvPr>
        </p:nvSpPr>
        <p:spPr>
          <a:xfrm>
            <a:off x="546345" y="365131"/>
            <a:ext cx="5120115" cy="1692795"/>
          </a:xfrm>
          <a:prstGeom prst="rect">
            <a:avLst/>
          </a:prstGeom>
        </p:spPr>
        <p:txBody>
          <a:bodyPr anchor="ctr"/>
          <a:lstStyle/>
          <a:p>
            <a:pPr algn="l" defTabSz="850391">
              <a:defRPr sz="2511"/>
            </a:pPr>
            <a:br>
              <a:rPr dirty="0"/>
            </a:br>
            <a:r>
              <a:rPr sz="3200" dirty="0"/>
              <a:t>E. </a:t>
            </a:r>
            <a:r>
              <a:rPr sz="3200" dirty="0" err="1"/>
              <a:t>Friskvård</a:t>
            </a:r>
            <a:r>
              <a:rPr sz="3200" dirty="0"/>
              <a:t> </a:t>
            </a:r>
            <a:r>
              <a:rPr sz="3200" dirty="0" err="1"/>
              <a:t>för</a:t>
            </a:r>
            <a:r>
              <a:rPr sz="3200" dirty="0"/>
              <a:t> </a:t>
            </a:r>
            <a:r>
              <a:rPr sz="3200" dirty="0" err="1"/>
              <a:t>kropp</a:t>
            </a:r>
            <a:r>
              <a:rPr sz="3200" dirty="0"/>
              <a:t> </a:t>
            </a:r>
            <a:r>
              <a:rPr sz="3200" dirty="0" err="1"/>
              <a:t>och</a:t>
            </a:r>
            <a:r>
              <a:rPr sz="3200" dirty="0"/>
              <a:t> </a:t>
            </a:r>
            <a:r>
              <a:rPr sz="3200" dirty="0" err="1"/>
              <a:t>själ</a:t>
            </a:r>
            <a:br>
              <a:rPr sz="2976" dirty="0"/>
            </a:br>
            <a:endParaRPr sz="2976" dirty="0"/>
          </a:p>
        </p:txBody>
      </p:sp>
      <p:sp>
        <p:nvSpPr>
          <p:cNvPr id="152" name="Straight Arrow Connector 11"/>
          <p:cNvSpPr/>
          <p:nvPr/>
        </p:nvSpPr>
        <p:spPr>
          <a:xfrm>
            <a:off x="820402" y="1942852"/>
            <a:ext cx="4572001" cy="1"/>
          </a:xfrm>
          <a:prstGeom prst="line">
            <a:avLst/>
          </a:prstGeom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textruta 6"/>
          <p:cNvSpPr txBox="1"/>
          <p:nvPr/>
        </p:nvSpPr>
        <p:spPr>
          <a:xfrm>
            <a:off x="546345" y="2294813"/>
            <a:ext cx="5120114" cy="34622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12039" indent="-208026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365"/>
            </a:pPr>
            <a:r>
              <a:rPr dirty="0" err="1"/>
              <a:t>Fontänhusen</a:t>
            </a:r>
            <a:r>
              <a:rPr dirty="0"/>
              <a:t> </a:t>
            </a:r>
            <a:r>
              <a:rPr dirty="0" err="1"/>
              <a:t>anordnar</a:t>
            </a:r>
            <a:r>
              <a:rPr dirty="0"/>
              <a:t> I </a:t>
            </a:r>
            <a:r>
              <a:rPr dirty="0" err="1"/>
              <a:t>enlighet</a:t>
            </a:r>
            <a:r>
              <a:rPr dirty="0"/>
              <a:t> med </a:t>
            </a:r>
            <a:r>
              <a:rPr dirty="0" err="1"/>
              <a:t>sina</a:t>
            </a:r>
            <a:r>
              <a:rPr dirty="0"/>
              <a:t> </a:t>
            </a:r>
            <a:r>
              <a:rPr dirty="0" err="1"/>
              <a:t>riktlinjer</a:t>
            </a:r>
            <a:r>
              <a:rPr dirty="0"/>
              <a:t>  </a:t>
            </a:r>
            <a:r>
              <a:rPr dirty="0" err="1"/>
              <a:t>generösa</a:t>
            </a:r>
            <a:r>
              <a:rPr dirty="0"/>
              <a:t> </a:t>
            </a:r>
            <a:r>
              <a:rPr dirty="0" err="1"/>
              <a:t>friskvårdsprogram</a:t>
            </a:r>
            <a:r>
              <a:rPr dirty="0"/>
              <a:t> med </a:t>
            </a:r>
            <a:r>
              <a:rPr dirty="0" err="1"/>
              <a:t>alltifrån</a:t>
            </a:r>
            <a:r>
              <a:rPr dirty="0"/>
              <a:t> gym till mindfulness</a:t>
            </a:r>
          </a:p>
          <a:p>
            <a:pPr defTabSz="832104">
              <a:lnSpc>
                <a:spcPct val="90000"/>
              </a:lnSpc>
              <a:spcBef>
                <a:spcPts val="500"/>
              </a:spcBef>
              <a:defRPr sz="1365"/>
            </a:pPr>
            <a:endParaRPr dirty="0"/>
          </a:p>
          <a:p>
            <a:pPr marL="312039" indent="-208026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365"/>
            </a:pPr>
            <a:r>
              <a:rPr dirty="0"/>
              <a:t>Vi </a:t>
            </a:r>
            <a:r>
              <a:rPr dirty="0" err="1"/>
              <a:t>erbjuder</a:t>
            </a:r>
            <a:r>
              <a:rPr lang="sv-SE" dirty="0"/>
              <a:t> 9</a:t>
            </a:r>
            <a:r>
              <a:rPr dirty="0"/>
              <a:t> </a:t>
            </a:r>
            <a:r>
              <a:rPr dirty="0" err="1"/>
              <a:t>gemensamma</a:t>
            </a:r>
            <a:r>
              <a:rPr dirty="0"/>
              <a:t> pass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veckan</a:t>
            </a:r>
            <a:r>
              <a:rPr dirty="0"/>
              <a:t>, </a:t>
            </a:r>
            <a:r>
              <a:rPr dirty="0" err="1"/>
              <a:t>där</a:t>
            </a:r>
            <a:r>
              <a:rPr dirty="0"/>
              <a:t> </a:t>
            </a:r>
            <a:r>
              <a:rPr dirty="0" err="1"/>
              <a:t>ibland</a:t>
            </a:r>
            <a:r>
              <a:rPr dirty="0"/>
              <a:t> badminton, </a:t>
            </a:r>
            <a:r>
              <a:rPr dirty="0" err="1"/>
              <a:t>naturpromenader</a:t>
            </a:r>
            <a:r>
              <a:rPr dirty="0"/>
              <a:t>, </a:t>
            </a:r>
            <a:r>
              <a:rPr dirty="0" err="1"/>
              <a:t>thai-boxning</a:t>
            </a:r>
            <a:r>
              <a:rPr dirty="0"/>
              <a:t>, gym </a:t>
            </a:r>
            <a:r>
              <a:rPr dirty="0" err="1"/>
              <a:t>samt</a:t>
            </a:r>
            <a:r>
              <a:rPr dirty="0"/>
              <a:t> yoga.</a:t>
            </a:r>
          </a:p>
          <a:p>
            <a:pPr defTabSz="832104">
              <a:lnSpc>
                <a:spcPct val="90000"/>
              </a:lnSpc>
              <a:spcBef>
                <a:spcPts val="500"/>
              </a:spcBef>
              <a:defRPr sz="1365"/>
            </a:pPr>
            <a:endParaRPr dirty="0"/>
          </a:p>
          <a:p>
            <a:pPr marL="312039" indent="-208026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365"/>
            </a:pP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röra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sig </a:t>
            </a:r>
            <a:r>
              <a:rPr dirty="0" err="1"/>
              <a:t>regelbundet</a:t>
            </a:r>
            <a:r>
              <a:rPr dirty="0"/>
              <a:t> har </a:t>
            </a:r>
            <a:r>
              <a:rPr dirty="0" err="1"/>
              <a:t>väldokumenterade</a:t>
            </a:r>
            <a:r>
              <a:rPr dirty="0"/>
              <a:t> </a:t>
            </a:r>
            <a:r>
              <a:rPr dirty="0" err="1"/>
              <a:t>effekter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psykiskt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fysiskt</a:t>
            </a:r>
            <a:r>
              <a:rPr dirty="0"/>
              <a:t> </a:t>
            </a:r>
            <a:r>
              <a:rPr dirty="0" err="1"/>
              <a:t>välmående</a:t>
            </a:r>
            <a:r>
              <a:rPr dirty="0"/>
              <a:t>. Motion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avslappning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också</a:t>
            </a:r>
            <a:r>
              <a:rPr dirty="0"/>
              <a:t>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copingmetoder</a:t>
            </a:r>
            <a:r>
              <a:rPr dirty="0"/>
              <a:t> vid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typer</a:t>
            </a:r>
            <a:r>
              <a:rPr dirty="0"/>
              <a:t> av </a:t>
            </a:r>
            <a:r>
              <a:rPr dirty="0" err="1"/>
              <a:t>psykiska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känslomässiga</a:t>
            </a:r>
            <a:r>
              <a:rPr dirty="0"/>
              <a:t> </a:t>
            </a:r>
            <a:r>
              <a:rPr dirty="0" err="1"/>
              <a:t>påfrestningar</a:t>
            </a:r>
            <a:r>
              <a:rPr lang="sv-SE" dirty="0"/>
              <a:t>. </a:t>
            </a:r>
            <a:endParaRPr i="1" dirty="0"/>
          </a:p>
          <a:p>
            <a:pPr marL="312039" indent="-208026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365" i="1"/>
            </a:pPr>
            <a:endParaRPr i="1" dirty="0"/>
          </a:p>
          <a:p>
            <a:pPr marL="312039" indent="-208026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365" i="1"/>
            </a:pPr>
            <a:r>
              <a:rPr dirty="0" err="1"/>
              <a:t>Träningen</a:t>
            </a:r>
            <a:r>
              <a:rPr dirty="0"/>
              <a:t> ger motivation, </a:t>
            </a:r>
            <a:r>
              <a:rPr dirty="0" err="1"/>
              <a:t>energi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bättre</a:t>
            </a:r>
            <a:r>
              <a:rPr dirty="0"/>
              <a:t> </a:t>
            </a:r>
            <a:r>
              <a:rPr dirty="0" err="1"/>
              <a:t>sömn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skapar</a:t>
            </a:r>
            <a:r>
              <a:rPr dirty="0"/>
              <a:t> </a:t>
            </a:r>
            <a:r>
              <a:rPr dirty="0" err="1"/>
              <a:t>bättre</a:t>
            </a:r>
            <a:r>
              <a:rPr dirty="0"/>
              <a:t> </a:t>
            </a:r>
            <a:r>
              <a:rPr dirty="0" err="1"/>
              <a:t>förutsättningar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hantera</a:t>
            </a:r>
            <a:r>
              <a:rPr dirty="0"/>
              <a:t> </a:t>
            </a:r>
            <a:r>
              <a:rPr dirty="0" err="1"/>
              <a:t>arbetslivet</a:t>
            </a:r>
            <a:endParaRPr dirty="0"/>
          </a:p>
        </p:txBody>
      </p:sp>
      <p:pic>
        <p:nvPicPr>
          <p:cNvPr id="154" name="Bildobjekt 3" descr="Bildobjekt 3"/>
          <p:cNvPicPr>
            <a:picLocks noChangeAspect="1"/>
          </p:cNvPicPr>
          <p:nvPr/>
        </p:nvPicPr>
        <p:blipFill>
          <a:blip r:embed="rId2"/>
          <a:srcRect l="8206" r="8209" b="1"/>
          <a:stretch>
            <a:fillRect/>
          </a:stretch>
        </p:blipFill>
        <p:spPr>
          <a:xfrm>
            <a:off x="5878848" y="9"/>
            <a:ext cx="631309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lnTo>
                  <a:pt x="107" y="900"/>
                </a:lnTo>
                <a:cubicBezTo>
                  <a:pt x="36" y="1590"/>
                  <a:pt x="0" y="2290"/>
                  <a:pt x="0" y="2998"/>
                </a:cubicBezTo>
                <a:cubicBezTo>
                  <a:pt x="0" y="10781"/>
                  <a:pt x="4417" y="17615"/>
                  <a:pt x="11071" y="21490"/>
                </a:cubicBezTo>
                <a:lnTo>
                  <a:pt x="1127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24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6FB239C-E767-8F4C-939E-04F09BF3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2" y="183178"/>
            <a:ext cx="635000" cy="584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B154858-B765-3744-9D7E-3B53D9572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2" y="1121395"/>
            <a:ext cx="495300" cy="495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0778C8-7554-6640-BFE2-A08506832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96" y="5385616"/>
            <a:ext cx="1187536" cy="73239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EEFE1EA-63CC-E64B-91C0-55DC92548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96" y="3776420"/>
            <a:ext cx="1079958" cy="74877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EA9D1A1-5B88-C145-BEC8-681276080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02" y="2907183"/>
            <a:ext cx="568780" cy="65598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0EF3D6E-BF6C-7C41-82EB-BFDD1D725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92" y="1889505"/>
            <a:ext cx="609600" cy="762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143E89A-E66B-0E44-A8B0-C6B92FF2A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21" y="6277536"/>
            <a:ext cx="1689100" cy="4699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ECD1F5F1-317A-5848-8527-7D545A049E67}"/>
              </a:ext>
            </a:extLst>
          </p:cNvPr>
          <p:cNvSpPr/>
          <p:nvPr/>
        </p:nvSpPr>
        <p:spPr>
          <a:xfrm>
            <a:off x="8899070" y="2384271"/>
            <a:ext cx="259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6E5D83-E5E5-0545-B8EE-55B7AE0D3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002" y="4695489"/>
            <a:ext cx="882856" cy="51982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612AFB5-DCF3-0C42-A867-0BB0AAF454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3465" y="4365056"/>
            <a:ext cx="2179638" cy="2196982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EB514BB-9AE3-E14F-82AD-16EEF34B4BB4}"/>
              </a:ext>
            </a:extLst>
          </p:cNvPr>
          <p:cNvSpPr/>
          <p:nvPr/>
        </p:nvSpPr>
        <p:spPr>
          <a:xfrm>
            <a:off x="2025569" y="1354239"/>
            <a:ext cx="83614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Runt 100 personer fick stöd genom studieenheten. De som är registrerade i studier klarar runt 70% av sina registrerade terminspoäng. 81% att dem som lämnat in tentor eller uppgifter svarar att de oftast eller alltid fått godkänt. 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År tre i projekt Exa(k)t (aug 2019-aig 2020) fick 111 individer stöd, varav 81% var ute i någon form av jobb, studier, arbetsträning eller praktik under året. 49 individer gick ut i arbete, 24 personer fick stöd i pågående anställningar. Dessa 73 individer fick under året ytterligare 56 anställningar eller förlängningar av pågående anställningar. 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Under året har totalt 143 av Lunds Fontänhus 323 aktiva medlemmar, dvs. 44%, varit ute i någon form av arbetsträning, praktik, arbete eller studier, under hela eller delar av året.  </a:t>
            </a:r>
          </a:p>
          <a:p>
            <a:pPr marL="285750" indent="-285750">
              <a:buFont typeface="Wingdings" pitchFamily="2" charset="2"/>
              <a:buChar char="ü"/>
            </a:pPr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95 % upplever en förändrad livskvalitet och meningsfullt arbete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88 % upplever att Fontänhuset bidragit till deras återhämtning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v-SE" dirty="0"/>
              <a:t>82 % anger att de utvecklat betydelsefulla relationer genom Fontänhusets</a:t>
            </a:r>
          </a:p>
          <a:p>
            <a:pPr marL="285750" indent="-285750">
              <a:buFont typeface="Wingdings" pitchFamily="2" charset="2"/>
              <a:buChar char="ü"/>
            </a:pPr>
            <a:endParaRPr lang="sv-SE" dirty="0"/>
          </a:p>
          <a:p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endParaRPr lang="sv-SE" dirty="0"/>
          </a:p>
          <a:p>
            <a:pPr marL="285750" indent="-285750">
              <a:buFont typeface="Wingdings" pitchFamily="2" charset="2"/>
              <a:buChar char="ü"/>
            </a:pP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681E40D-39A2-8844-941C-EC910883D89A}"/>
              </a:ext>
            </a:extLst>
          </p:cNvPr>
          <p:cNvSpPr/>
          <p:nvPr/>
        </p:nvSpPr>
        <p:spPr>
          <a:xfrm>
            <a:off x="1968420" y="474562"/>
            <a:ext cx="841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00000"/>
                </a:solidFill>
                <a:latin typeface="+mn-ea"/>
              </a:rPr>
              <a:t>Lite statistik från Lunds Fontänhus</a:t>
            </a:r>
            <a:endParaRPr lang="sv-SE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8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sz="4000" dirty="0">
                <a:latin typeface="AR JULIAN" charset="0"/>
                <a:cs typeface="AR JULIAN" charset="0"/>
              </a:rPr>
              <a:t>KORT FAKTA OM FONTÄNHUS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Riktat till personer med psykisk ohälsa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En religiöst- och politiskt obunden världomspännande organisation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En verksamhet som bygger på medlemskap. 36 riktlinjer!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Ett hus med flera enheter som drivs av medlemmar och handledare tillsammans.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En arbets- och studieinriktad dag med gemenskap i fokus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Delaktighet, egenvärde och verksamhetslust!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sv-SE" dirty="0">
                <a:latin typeface="Times New Roman" charset="0"/>
                <a:ea typeface="-봄IIM" charset="0"/>
                <a:cs typeface="Times New Roman" charset="0"/>
              </a:rPr>
              <a:t>Socialt nätverk och vägar vidare!</a:t>
            </a:r>
          </a:p>
        </p:txBody>
      </p:sp>
    </p:spTree>
    <p:extLst>
      <p:ext uri="{BB962C8B-B14F-4D97-AF65-F5344CB8AC3E}">
        <p14:creationId xmlns:p14="http://schemas.microsoft.com/office/powerpoint/2010/main" val="2004431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ruta 6"/>
          <p:cNvSpPr txBox="1"/>
          <p:nvPr/>
        </p:nvSpPr>
        <p:spPr>
          <a:xfrm>
            <a:off x="6574219" y="1839086"/>
            <a:ext cx="5329037" cy="53543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 dirty="0"/>
          </a:p>
          <a:p>
            <a:pPr marL="401052" indent="-401052">
              <a:lnSpc>
                <a:spcPct val="120000"/>
              </a:lnSpc>
              <a:buSzPct val="100000"/>
              <a:buAutoNum type="alphaUcPeriod"/>
              <a:defRPr sz="2400"/>
            </a:pPr>
            <a:r>
              <a:rPr dirty="0" err="1"/>
              <a:t>Individuellt</a:t>
            </a:r>
            <a:r>
              <a:rPr dirty="0"/>
              <a:t> </a:t>
            </a:r>
            <a:r>
              <a:rPr dirty="0" err="1"/>
              <a:t>stöd</a:t>
            </a:r>
            <a:r>
              <a:rPr dirty="0"/>
              <a:t> till </a:t>
            </a:r>
            <a:r>
              <a:rPr dirty="0" err="1"/>
              <a:t>arbete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studier (</a:t>
            </a:r>
            <a:r>
              <a:rPr dirty="0" err="1"/>
              <a:t>enligt</a:t>
            </a:r>
            <a:r>
              <a:rPr dirty="0"/>
              <a:t> IPS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SEd</a:t>
            </a:r>
            <a:r>
              <a:rPr dirty="0"/>
              <a:t>) </a:t>
            </a:r>
          </a:p>
          <a:p>
            <a:pPr marL="401052" indent="-401052">
              <a:lnSpc>
                <a:spcPct val="120000"/>
              </a:lnSpc>
              <a:buSzPct val="100000"/>
              <a:buAutoNum type="alphaUcPeriod"/>
              <a:defRPr sz="2400"/>
            </a:pPr>
            <a:r>
              <a:rPr dirty="0" err="1"/>
              <a:t>Fontänhuset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sammanhang</a:t>
            </a:r>
            <a:r>
              <a:rPr dirty="0"/>
              <a:t> med </a:t>
            </a:r>
            <a:r>
              <a:rPr dirty="0" err="1"/>
              <a:t>gemensam</a:t>
            </a:r>
            <a:r>
              <a:rPr dirty="0"/>
              <a:t> </a:t>
            </a:r>
            <a:r>
              <a:rPr dirty="0" err="1"/>
              <a:t>arbets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studiemiljö</a:t>
            </a:r>
            <a:r>
              <a:rPr dirty="0"/>
              <a:t>  </a:t>
            </a:r>
          </a:p>
          <a:p>
            <a:pPr marL="401052" indent="-401052">
              <a:lnSpc>
                <a:spcPct val="120000"/>
              </a:lnSpc>
              <a:buSzPct val="100000"/>
              <a:buAutoNum type="alphaUcPeriod"/>
              <a:defRPr sz="2400"/>
            </a:pPr>
            <a:r>
              <a:rPr dirty="0"/>
              <a:t>Forum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arbetsliv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livsredskap</a:t>
            </a:r>
            <a:r>
              <a:rPr dirty="0"/>
              <a:t> </a:t>
            </a:r>
          </a:p>
          <a:p>
            <a:pPr marL="401052" indent="-401052">
              <a:lnSpc>
                <a:spcPct val="120000"/>
              </a:lnSpc>
              <a:buSzPct val="100000"/>
              <a:buAutoNum type="alphaUcPeriod"/>
              <a:defRPr sz="2400"/>
            </a:pPr>
            <a:r>
              <a:rPr dirty="0" err="1"/>
              <a:t>Sociala</a:t>
            </a:r>
            <a:r>
              <a:rPr dirty="0"/>
              <a:t> </a:t>
            </a:r>
            <a:r>
              <a:rPr dirty="0" err="1"/>
              <a:t>aktiviteter</a:t>
            </a:r>
            <a:endParaRPr dirty="0"/>
          </a:p>
          <a:p>
            <a:pPr marL="401052" indent="-401052">
              <a:lnSpc>
                <a:spcPct val="120000"/>
              </a:lnSpc>
              <a:buSzPct val="100000"/>
              <a:buAutoNum type="alphaUcPeriod"/>
              <a:defRPr sz="2400"/>
            </a:pPr>
            <a:r>
              <a:rPr dirty="0" err="1"/>
              <a:t>Friskvård</a:t>
            </a:r>
            <a:r>
              <a:rPr dirty="0"/>
              <a:t> 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dirty="0"/>
          </a:p>
        </p:txBody>
      </p:sp>
      <p:sp>
        <p:nvSpPr>
          <p:cNvPr id="118" name="Rubrik 1"/>
          <p:cNvSpPr txBox="1">
            <a:spLocks noGrp="1"/>
          </p:cNvSpPr>
          <p:nvPr>
            <p:ph type="ctrTitle"/>
          </p:nvPr>
        </p:nvSpPr>
        <p:spPr>
          <a:xfrm>
            <a:off x="6574218" y="672606"/>
            <a:ext cx="5617781" cy="148134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32104">
              <a:defRPr sz="2639">
                <a:solidFill>
                  <a:srgbClr val="008080"/>
                </a:solidFill>
              </a:defRPr>
            </a:pPr>
            <a:r>
              <a:rPr sz="3200" dirty="0" err="1"/>
              <a:t>Holistisk</a:t>
            </a:r>
            <a:r>
              <a:rPr sz="3200" dirty="0"/>
              <a:t> </a:t>
            </a:r>
            <a:r>
              <a:rPr sz="3200" dirty="0" err="1"/>
              <a:t>modell</a:t>
            </a:r>
            <a:r>
              <a:rPr sz="3200" dirty="0"/>
              <a:t> </a:t>
            </a:r>
            <a:r>
              <a:rPr lang="sv-SE" sz="3200" dirty="0"/>
              <a:t>för </a:t>
            </a:r>
            <a:r>
              <a:rPr sz="3200" dirty="0"/>
              <a:t>S</a:t>
            </a:r>
            <a:r>
              <a:rPr lang="sv-SE" sz="3200" dirty="0"/>
              <a:t>e</a:t>
            </a:r>
            <a:r>
              <a:rPr sz="3200" dirty="0"/>
              <a:t>d</a:t>
            </a:r>
            <a:r>
              <a:rPr lang="sv-SE" sz="3200" dirty="0"/>
              <a:t> och IPS</a:t>
            </a:r>
            <a:r>
              <a:rPr sz="3200" dirty="0"/>
              <a:t> </a:t>
            </a:r>
          </a:p>
          <a:p>
            <a:pPr algn="l" defTabSz="832104">
              <a:defRPr sz="2639">
                <a:solidFill>
                  <a:srgbClr val="008080"/>
                </a:solidFill>
              </a:defRPr>
            </a:pPr>
            <a:r>
              <a:rPr sz="3200" dirty="0" err="1"/>
              <a:t>på</a:t>
            </a:r>
            <a:r>
              <a:rPr sz="3200" dirty="0"/>
              <a:t> </a:t>
            </a:r>
            <a:r>
              <a:rPr sz="3200" dirty="0" err="1"/>
              <a:t>Fontänhuset</a:t>
            </a:r>
            <a:endParaRPr sz="3200" dirty="0"/>
          </a:p>
        </p:txBody>
      </p:sp>
      <p:sp>
        <p:nvSpPr>
          <p:cNvPr id="119" name="Rectangle 2"/>
          <p:cNvSpPr/>
          <p:nvPr/>
        </p:nvSpPr>
        <p:spPr>
          <a:xfrm rot="3703455">
            <a:off x="3311306" y="1087755"/>
            <a:ext cx="3008360" cy="900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53" y="0"/>
            <a:ext cx="651207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66" y="2764892"/>
            <a:ext cx="4021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MÅLGRUPP: För den med psykisk ohälsa som är student eller vill börja studera  </a:t>
            </a:r>
          </a:p>
          <a:p>
            <a:endParaRPr lang="sv-SE" sz="2400" dirty="0"/>
          </a:p>
          <a:p>
            <a:r>
              <a:rPr lang="sv-SE" sz="2400" dirty="0"/>
              <a:t>SYFTE: För ökad livskvalitet och fullföljda studier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6331" y="917221"/>
            <a:ext cx="64911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80"/>
                </a:solidFill>
              </a:rPr>
              <a:t>STUDIEENHETEN,</a:t>
            </a:r>
          </a:p>
          <a:p>
            <a:r>
              <a:rPr lang="en-US" sz="3600" b="1" dirty="0">
                <a:solidFill>
                  <a:schemeClr val="accent4"/>
                </a:solidFill>
              </a:rPr>
              <a:t>EN VÄG FRAMÅT</a:t>
            </a:r>
          </a:p>
          <a:p>
            <a:endParaRPr lang="en-US" sz="3600" b="1" dirty="0">
              <a:solidFill>
                <a:srgbClr val="008080"/>
              </a:solidFill>
            </a:endParaRPr>
          </a:p>
        </p:txBody>
      </p:sp>
      <p:pic>
        <p:nvPicPr>
          <p:cNvPr id="2" name="Picture 1" descr="Grillutflyk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53" y="0"/>
            <a:ext cx="9147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9013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82409" y="1570842"/>
            <a:ext cx="46534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b="1" dirty="0">
                <a:solidFill>
                  <a:srgbClr val="008080"/>
                </a:solidFill>
              </a:rPr>
              <a:t>IPS – </a:t>
            </a:r>
            <a:r>
              <a:rPr lang="sv-SE" b="1" dirty="0" err="1">
                <a:solidFill>
                  <a:srgbClr val="008080"/>
                </a:solidFill>
              </a:rPr>
              <a:t>individual</a:t>
            </a:r>
            <a:r>
              <a:rPr lang="sv-SE" b="1" dirty="0">
                <a:solidFill>
                  <a:srgbClr val="008080"/>
                </a:solidFill>
              </a:rPr>
              <a:t> </a:t>
            </a:r>
            <a:r>
              <a:rPr lang="sv-SE" b="1" dirty="0" err="1">
                <a:solidFill>
                  <a:srgbClr val="008080"/>
                </a:solidFill>
              </a:rPr>
              <a:t>placement</a:t>
            </a:r>
            <a:r>
              <a:rPr lang="sv-SE" b="1" dirty="0">
                <a:solidFill>
                  <a:srgbClr val="008080"/>
                </a:solidFill>
              </a:rPr>
              <a:t> and </a:t>
            </a:r>
            <a:r>
              <a:rPr lang="sv-SE" b="1" dirty="0" err="1">
                <a:solidFill>
                  <a:srgbClr val="008080"/>
                </a:solidFill>
              </a:rPr>
              <a:t>suppport</a:t>
            </a:r>
            <a:br>
              <a:rPr lang="sv-SE" sz="1400" b="1" dirty="0">
                <a:solidFill>
                  <a:srgbClr val="008080"/>
                </a:solidFill>
              </a:rPr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Vanligt arbete är målet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Individens vilja och kompetens står i centrum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Gemensam analys och kartläggning, matchning mot arbete,, stöd i arbetssökande processen – förbereda CV, öva intervju, ta kontakt med arbetsgivare, anpassningar m.m.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Arbetssökandet inleds tidigt (inom en månad)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Bidragsrådgivning och ekonomiskt ställningstagande ges i ett tidigt skede 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Nära samarbete med individens vårdgivare och stödfunktioner</a:t>
            </a:r>
            <a:br>
              <a:rPr lang="sv-SE" sz="1400" dirty="0"/>
            </a:br>
            <a:endParaRPr lang="sv-SE" sz="1400" dirty="0"/>
          </a:p>
          <a:p>
            <a:pPr marL="285750" lvl="0" indent="-285750">
              <a:buFont typeface="Arial"/>
              <a:buChar char="•"/>
            </a:pPr>
            <a:r>
              <a:rPr lang="sv-SE" sz="1400" dirty="0"/>
              <a:t>Kontinuerligt stöd både till individ och arbetsgivare!</a:t>
            </a:r>
          </a:p>
          <a:p>
            <a:pPr marL="285750" lvl="0" indent="-285750">
              <a:buFont typeface="Arial"/>
              <a:buChar char="•"/>
            </a:pPr>
            <a:endParaRPr lang="sv-SE" sz="1400" dirty="0"/>
          </a:p>
          <a:p>
            <a:pPr marL="285750" lvl="0" indent="-285750">
              <a:buFont typeface="Arial"/>
              <a:buChar char="•"/>
            </a:pPr>
            <a:endParaRPr lang="sv-SE" sz="1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319302F-8B9E-0E40-84AC-EB5B55C6E37D}"/>
              </a:ext>
            </a:extLst>
          </p:cNvPr>
          <p:cNvSpPr/>
          <p:nvPr/>
        </p:nvSpPr>
        <p:spPr>
          <a:xfrm>
            <a:off x="6339017" y="1305342"/>
            <a:ext cx="497057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sv-SE" sz="1400" b="1" dirty="0">
              <a:solidFill>
                <a:srgbClr val="008080"/>
              </a:solidFill>
            </a:endParaRPr>
          </a:p>
          <a:p>
            <a:pPr>
              <a:spcAft>
                <a:spcPts val="0"/>
              </a:spcAft>
            </a:pPr>
            <a:r>
              <a:rPr lang="sv-SE" b="1" dirty="0" err="1">
                <a:solidFill>
                  <a:srgbClr val="008080"/>
                </a:solidFill>
              </a:rPr>
              <a:t>SEd</a:t>
            </a:r>
            <a:r>
              <a:rPr lang="sv-SE" b="1" dirty="0">
                <a:solidFill>
                  <a:srgbClr val="008080"/>
                </a:solidFill>
              </a:rPr>
              <a:t> –</a:t>
            </a:r>
            <a:r>
              <a:rPr lang="sv-SE" b="1" dirty="0" err="1">
                <a:solidFill>
                  <a:srgbClr val="008080"/>
                </a:solidFill>
              </a:rPr>
              <a:t>Supported</a:t>
            </a:r>
            <a:r>
              <a:rPr lang="sv-SE" b="1" dirty="0">
                <a:solidFill>
                  <a:srgbClr val="008080"/>
                </a:solidFill>
              </a:rPr>
              <a:t> </a:t>
            </a:r>
            <a:r>
              <a:rPr lang="sv-SE" b="1" dirty="0" err="1">
                <a:solidFill>
                  <a:srgbClr val="008080"/>
                </a:solidFill>
              </a:rPr>
              <a:t>education</a:t>
            </a:r>
            <a:r>
              <a:rPr lang="sv-SE" b="1" dirty="0">
                <a:solidFill>
                  <a:srgbClr val="008080"/>
                </a:solidFill>
              </a:rPr>
              <a:t>, möjlighet till:  </a:t>
            </a:r>
            <a:br>
              <a:rPr lang="sv-SE" sz="1400" b="1" dirty="0">
                <a:solidFill>
                  <a:srgbClr val="008080"/>
                </a:solidFill>
              </a:rPr>
            </a:br>
            <a:endParaRPr lang="sv-SE" sz="1400" dirty="0"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Samverkan med utbildningsaktörer och andra stödfunktioner</a:t>
            </a: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Hög tillgänglighet till studieplanering och vardagsplanering. Utformande- och uppföljning av studieplan med konkreta mål. Stöd att finna balans mellan studier och återhämtning.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Ekonomisk rådgivning, hjälp i kontakt och planering med t.ex. FK, socialtjänst eller CSN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Stöd att utveckla personligt viktiga färdigheter och rutiner nödvändiga i utbildningsmiljön och i studiesituationen.</a:t>
            </a: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Vägledning för tillgång till stöd i studiesituationen men också stöd såsom boendestöd eller behandling.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Stöd att söka till nya kurser</a:t>
            </a: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Assistans, coaching under pågående studier</a:t>
            </a:r>
            <a:endParaRPr lang="sv-SE" sz="14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D0E403-6019-A240-8ADC-D055C2003D5F}"/>
              </a:ext>
            </a:extLst>
          </p:cNvPr>
          <p:cNvSpPr txBox="1"/>
          <p:nvPr/>
        </p:nvSpPr>
        <p:spPr>
          <a:xfrm>
            <a:off x="882409" y="393511"/>
            <a:ext cx="9835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008080"/>
                </a:solidFill>
              </a:rPr>
              <a:t>A. Individuell handledning enligt IPS och </a:t>
            </a:r>
            <a:r>
              <a:rPr lang="sv-SE" sz="3200" b="1" dirty="0" err="1">
                <a:solidFill>
                  <a:srgbClr val="008080"/>
                </a:solidFill>
              </a:rPr>
              <a:t>SEd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42218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0"/>
          <p:cNvSpPr/>
          <p:nvPr/>
        </p:nvSpPr>
        <p:spPr>
          <a:xfrm>
            <a:off x="0" y="3726"/>
            <a:ext cx="5614877" cy="6858001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rgbClr val="AFABAB"/>
              </a:gs>
              <a:gs pos="100000">
                <a:srgbClr val="AFABAB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22" descr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ubrik 1"/>
          <p:cNvSpPr txBox="1">
            <a:spLocks noGrp="1"/>
          </p:cNvSpPr>
          <p:nvPr>
            <p:ph type="title"/>
          </p:nvPr>
        </p:nvSpPr>
        <p:spPr>
          <a:xfrm>
            <a:off x="5955928" y="559115"/>
            <a:ext cx="4977977" cy="1454051"/>
          </a:xfrm>
          <a:prstGeom prst="rect">
            <a:avLst/>
          </a:prstGeom>
        </p:spPr>
        <p:txBody>
          <a:bodyPr/>
          <a:lstStyle/>
          <a:p>
            <a:pPr defTabSz="877823">
              <a:defRPr sz="2400"/>
            </a:pPr>
            <a:r>
              <a:rPr sz="3200" dirty="0"/>
              <a:t>(A.) </a:t>
            </a:r>
            <a:r>
              <a:rPr sz="3200" dirty="0" err="1"/>
              <a:t>Röster</a:t>
            </a:r>
            <a:r>
              <a:rPr sz="3200" dirty="0"/>
              <a:t> om </a:t>
            </a:r>
            <a:r>
              <a:rPr sz="3200" dirty="0" err="1"/>
              <a:t>det</a:t>
            </a:r>
            <a:r>
              <a:rPr sz="3200" dirty="0"/>
              <a:t> </a:t>
            </a:r>
            <a:r>
              <a:rPr sz="3200" dirty="0" err="1"/>
              <a:t>individanpassade</a:t>
            </a:r>
            <a:r>
              <a:rPr sz="3200" dirty="0"/>
              <a:t> </a:t>
            </a:r>
            <a:r>
              <a:rPr sz="3200" dirty="0" err="1"/>
              <a:t>stödet</a:t>
            </a:r>
            <a:br>
              <a:rPr dirty="0"/>
            </a:br>
            <a:endParaRPr dirty="0"/>
          </a:p>
        </p:txBody>
      </p:sp>
      <p:sp>
        <p:nvSpPr>
          <p:cNvPr id="129" name="Freeform 62"/>
          <p:cNvSpPr/>
          <p:nvPr/>
        </p:nvSpPr>
        <p:spPr>
          <a:xfrm>
            <a:off x="-1" y="738618"/>
            <a:ext cx="5000439" cy="5400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35" y="0"/>
                </a:moveTo>
                <a:cubicBezTo>
                  <a:pt x="16377" y="0"/>
                  <a:pt x="21600" y="4835"/>
                  <a:pt x="21600" y="10800"/>
                </a:cubicBezTo>
                <a:cubicBezTo>
                  <a:pt x="21600" y="16765"/>
                  <a:pt x="16377" y="21600"/>
                  <a:pt x="9935" y="21600"/>
                </a:cubicBezTo>
                <a:cubicBezTo>
                  <a:pt x="5908" y="21600"/>
                  <a:pt x="2358" y="19711"/>
                  <a:pt x="262" y="16838"/>
                </a:cubicBezTo>
                <a:lnTo>
                  <a:pt x="0" y="16439"/>
                </a:lnTo>
                <a:lnTo>
                  <a:pt x="0" y="5161"/>
                </a:lnTo>
                <a:lnTo>
                  <a:pt x="262" y="4762"/>
                </a:lnTo>
                <a:cubicBezTo>
                  <a:pt x="2358" y="1889"/>
                  <a:pt x="5908" y="0"/>
                  <a:pt x="9935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BDC5D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3"/>
          <a:srcRect l="4209" t="118" r="7241" b="142"/>
          <a:stretch>
            <a:fillRect/>
          </a:stretch>
        </p:blipFill>
        <p:spPr>
          <a:xfrm rot="19476489">
            <a:off x="-85869" y="2207601"/>
            <a:ext cx="4677842" cy="2423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600" extrusionOk="0">
                <a:moveTo>
                  <a:pt x="2873" y="0"/>
                </a:moveTo>
                <a:cubicBezTo>
                  <a:pt x="2827" y="0"/>
                  <a:pt x="2781" y="15"/>
                  <a:pt x="2746" y="42"/>
                </a:cubicBezTo>
                <a:cubicBezTo>
                  <a:pt x="2676" y="98"/>
                  <a:pt x="2732" y="141"/>
                  <a:pt x="2873" y="141"/>
                </a:cubicBezTo>
                <a:cubicBezTo>
                  <a:pt x="3014" y="141"/>
                  <a:pt x="3072" y="98"/>
                  <a:pt x="3002" y="42"/>
                </a:cubicBezTo>
                <a:cubicBezTo>
                  <a:pt x="2967" y="15"/>
                  <a:pt x="2919" y="0"/>
                  <a:pt x="2873" y="0"/>
                </a:cubicBezTo>
                <a:close/>
                <a:moveTo>
                  <a:pt x="10761" y="2649"/>
                </a:moveTo>
                <a:cubicBezTo>
                  <a:pt x="10720" y="2698"/>
                  <a:pt x="10865" y="3465"/>
                  <a:pt x="11083" y="4350"/>
                </a:cubicBezTo>
                <a:cubicBezTo>
                  <a:pt x="11300" y="5236"/>
                  <a:pt x="11448" y="6047"/>
                  <a:pt x="11413" y="6158"/>
                </a:cubicBezTo>
                <a:cubicBezTo>
                  <a:pt x="11343" y="6378"/>
                  <a:pt x="10449" y="4673"/>
                  <a:pt x="10449" y="4319"/>
                </a:cubicBezTo>
                <a:cubicBezTo>
                  <a:pt x="10449" y="4172"/>
                  <a:pt x="10397" y="4183"/>
                  <a:pt x="10293" y="4350"/>
                </a:cubicBezTo>
                <a:cubicBezTo>
                  <a:pt x="10153" y="4576"/>
                  <a:pt x="10154" y="4644"/>
                  <a:pt x="10293" y="5019"/>
                </a:cubicBezTo>
                <a:cubicBezTo>
                  <a:pt x="10594" y="5826"/>
                  <a:pt x="10763" y="6544"/>
                  <a:pt x="10702" y="6738"/>
                </a:cubicBezTo>
                <a:cubicBezTo>
                  <a:pt x="10666" y="6848"/>
                  <a:pt x="10373" y="6569"/>
                  <a:pt x="10032" y="6105"/>
                </a:cubicBezTo>
                <a:cubicBezTo>
                  <a:pt x="9697" y="5649"/>
                  <a:pt x="9394" y="5331"/>
                  <a:pt x="9360" y="5397"/>
                </a:cubicBezTo>
                <a:cubicBezTo>
                  <a:pt x="9326" y="5464"/>
                  <a:pt x="9488" y="5947"/>
                  <a:pt x="9718" y="6469"/>
                </a:cubicBezTo>
                <a:cubicBezTo>
                  <a:pt x="10184" y="7528"/>
                  <a:pt x="10139" y="8024"/>
                  <a:pt x="9642" y="7311"/>
                </a:cubicBezTo>
                <a:cubicBezTo>
                  <a:pt x="9468" y="7062"/>
                  <a:pt x="9297" y="6911"/>
                  <a:pt x="9262" y="6978"/>
                </a:cubicBezTo>
                <a:cubicBezTo>
                  <a:pt x="9228" y="7046"/>
                  <a:pt x="9345" y="7700"/>
                  <a:pt x="9524" y="8432"/>
                </a:cubicBezTo>
                <a:cubicBezTo>
                  <a:pt x="9761" y="9409"/>
                  <a:pt x="9818" y="9823"/>
                  <a:pt x="9734" y="9985"/>
                </a:cubicBezTo>
                <a:cubicBezTo>
                  <a:pt x="9658" y="10132"/>
                  <a:pt x="8946" y="10207"/>
                  <a:pt x="7603" y="10208"/>
                </a:cubicBezTo>
                <a:cubicBezTo>
                  <a:pt x="5643" y="10208"/>
                  <a:pt x="5571" y="10190"/>
                  <a:pt x="5024" y="9688"/>
                </a:cubicBezTo>
                <a:cubicBezTo>
                  <a:pt x="4714" y="9403"/>
                  <a:pt x="4284" y="9060"/>
                  <a:pt x="4069" y="8924"/>
                </a:cubicBezTo>
                <a:cubicBezTo>
                  <a:pt x="3778" y="8739"/>
                  <a:pt x="3602" y="8440"/>
                  <a:pt x="3383" y="7749"/>
                </a:cubicBezTo>
                <a:cubicBezTo>
                  <a:pt x="3103" y="6867"/>
                  <a:pt x="2585" y="5935"/>
                  <a:pt x="2374" y="5935"/>
                </a:cubicBezTo>
                <a:cubicBezTo>
                  <a:pt x="2219" y="5935"/>
                  <a:pt x="2184" y="6377"/>
                  <a:pt x="2294" y="6943"/>
                </a:cubicBezTo>
                <a:cubicBezTo>
                  <a:pt x="2501" y="8009"/>
                  <a:pt x="2392" y="8112"/>
                  <a:pt x="699" y="8432"/>
                </a:cubicBezTo>
                <a:cubicBezTo>
                  <a:pt x="43" y="8556"/>
                  <a:pt x="-203" y="8806"/>
                  <a:pt x="187" y="8952"/>
                </a:cubicBezTo>
                <a:cubicBezTo>
                  <a:pt x="285" y="8989"/>
                  <a:pt x="365" y="9198"/>
                  <a:pt x="365" y="9415"/>
                </a:cubicBezTo>
                <a:cubicBezTo>
                  <a:pt x="365" y="9715"/>
                  <a:pt x="426" y="9800"/>
                  <a:pt x="621" y="9769"/>
                </a:cubicBezTo>
                <a:cubicBezTo>
                  <a:pt x="1409" y="9641"/>
                  <a:pt x="1948" y="9708"/>
                  <a:pt x="2603" y="10017"/>
                </a:cubicBezTo>
                <a:cubicBezTo>
                  <a:pt x="3363" y="10375"/>
                  <a:pt x="4610" y="11282"/>
                  <a:pt x="5227" y="11923"/>
                </a:cubicBezTo>
                <a:cubicBezTo>
                  <a:pt x="5423" y="12127"/>
                  <a:pt x="5792" y="12293"/>
                  <a:pt x="6046" y="12294"/>
                </a:cubicBezTo>
                <a:cubicBezTo>
                  <a:pt x="6727" y="12297"/>
                  <a:pt x="8296" y="12670"/>
                  <a:pt x="8496" y="12878"/>
                </a:cubicBezTo>
                <a:cubicBezTo>
                  <a:pt x="8592" y="12977"/>
                  <a:pt x="8787" y="13640"/>
                  <a:pt x="8932" y="14349"/>
                </a:cubicBezTo>
                <a:cubicBezTo>
                  <a:pt x="9232" y="15819"/>
                  <a:pt x="9186" y="16068"/>
                  <a:pt x="8605" y="16068"/>
                </a:cubicBezTo>
                <a:cubicBezTo>
                  <a:pt x="8401" y="16068"/>
                  <a:pt x="7997" y="16205"/>
                  <a:pt x="7707" y="16372"/>
                </a:cubicBezTo>
                <a:cubicBezTo>
                  <a:pt x="7186" y="16673"/>
                  <a:pt x="7173" y="16669"/>
                  <a:pt x="6741" y="16143"/>
                </a:cubicBezTo>
                <a:cubicBezTo>
                  <a:pt x="6500" y="15849"/>
                  <a:pt x="5993" y="15154"/>
                  <a:pt x="5616" y="14597"/>
                </a:cubicBezTo>
                <a:cubicBezTo>
                  <a:pt x="4136" y="12416"/>
                  <a:pt x="4194" y="12480"/>
                  <a:pt x="3779" y="12577"/>
                </a:cubicBezTo>
                <a:cubicBezTo>
                  <a:pt x="3194" y="12714"/>
                  <a:pt x="2236" y="13704"/>
                  <a:pt x="2394" y="14010"/>
                </a:cubicBezTo>
                <a:cubicBezTo>
                  <a:pt x="2432" y="14083"/>
                  <a:pt x="2411" y="14263"/>
                  <a:pt x="2349" y="14409"/>
                </a:cubicBezTo>
                <a:cubicBezTo>
                  <a:pt x="2256" y="14627"/>
                  <a:pt x="2317" y="14658"/>
                  <a:pt x="2683" y="14583"/>
                </a:cubicBezTo>
                <a:cubicBezTo>
                  <a:pt x="2929" y="14532"/>
                  <a:pt x="3366" y="14451"/>
                  <a:pt x="3655" y="14399"/>
                </a:cubicBezTo>
                <a:lnTo>
                  <a:pt x="4182" y="14303"/>
                </a:lnTo>
                <a:lnTo>
                  <a:pt x="4732" y="15435"/>
                </a:lnTo>
                <a:cubicBezTo>
                  <a:pt x="5034" y="16057"/>
                  <a:pt x="5488" y="17085"/>
                  <a:pt x="5741" y="17720"/>
                </a:cubicBezTo>
                <a:cubicBezTo>
                  <a:pt x="6163" y="18779"/>
                  <a:pt x="6227" y="18862"/>
                  <a:pt x="6509" y="18746"/>
                </a:cubicBezTo>
                <a:cubicBezTo>
                  <a:pt x="6678" y="18676"/>
                  <a:pt x="7046" y="18589"/>
                  <a:pt x="7327" y="18551"/>
                </a:cubicBezTo>
                <a:cubicBezTo>
                  <a:pt x="8245" y="18427"/>
                  <a:pt x="8855" y="18231"/>
                  <a:pt x="8988" y="18017"/>
                </a:cubicBezTo>
                <a:cubicBezTo>
                  <a:pt x="9080" y="17870"/>
                  <a:pt x="9253" y="17875"/>
                  <a:pt x="9573" y="18031"/>
                </a:cubicBezTo>
                <a:cubicBezTo>
                  <a:pt x="9823" y="18154"/>
                  <a:pt x="10319" y="18254"/>
                  <a:pt x="10674" y="18254"/>
                </a:cubicBezTo>
                <a:cubicBezTo>
                  <a:pt x="11029" y="18254"/>
                  <a:pt x="11664" y="18398"/>
                  <a:pt x="12086" y="18576"/>
                </a:cubicBezTo>
                <a:cubicBezTo>
                  <a:pt x="12509" y="18754"/>
                  <a:pt x="13292" y="18957"/>
                  <a:pt x="13827" y="19029"/>
                </a:cubicBezTo>
                <a:cubicBezTo>
                  <a:pt x="14362" y="19100"/>
                  <a:pt x="14836" y="19130"/>
                  <a:pt x="14878" y="19092"/>
                </a:cubicBezTo>
                <a:cubicBezTo>
                  <a:pt x="14920" y="19055"/>
                  <a:pt x="15437" y="19019"/>
                  <a:pt x="16027" y="19015"/>
                </a:cubicBezTo>
                <a:cubicBezTo>
                  <a:pt x="17050" y="19006"/>
                  <a:pt x="17126" y="18976"/>
                  <a:pt x="17650" y="18364"/>
                </a:cubicBezTo>
                <a:cubicBezTo>
                  <a:pt x="17951" y="18011"/>
                  <a:pt x="18270" y="17669"/>
                  <a:pt x="18357" y="17603"/>
                </a:cubicBezTo>
                <a:cubicBezTo>
                  <a:pt x="18445" y="17538"/>
                  <a:pt x="18791" y="16787"/>
                  <a:pt x="19127" y="15930"/>
                </a:cubicBezTo>
                <a:cubicBezTo>
                  <a:pt x="19946" y="13842"/>
                  <a:pt x="19993" y="13773"/>
                  <a:pt x="20321" y="14190"/>
                </a:cubicBezTo>
                <a:cubicBezTo>
                  <a:pt x="20466" y="14374"/>
                  <a:pt x="20585" y="14445"/>
                  <a:pt x="20585" y="14349"/>
                </a:cubicBezTo>
                <a:cubicBezTo>
                  <a:pt x="20585" y="14254"/>
                  <a:pt x="20489" y="14059"/>
                  <a:pt x="20372" y="13918"/>
                </a:cubicBezTo>
                <a:cubicBezTo>
                  <a:pt x="20096" y="13584"/>
                  <a:pt x="20254" y="13177"/>
                  <a:pt x="20726" y="13005"/>
                </a:cubicBezTo>
                <a:lnTo>
                  <a:pt x="21066" y="12881"/>
                </a:lnTo>
                <a:lnTo>
                  <a:pt x="21176" y="11247"/>
                </a:lnTo>
                <a:cubicBezTo>
                  <a:pt x="21238" y="10348"/>
                  <a:pt x="21321" y="9395"/>
                  <a:pt x="21361" y="9132"/>
                </a:cubicBezTo>
                <a:cubicBezTo>
                  <a:pt x="21380" y="9014"/>
                  <a:pt x="21393" y="8925"/>
                  <a:pt x="21394" y="8860"/>
                </a:cubicBezTo>
                <a:cubicBezTo>
                  <a:pt x="21397" y="8665"/>
                  <a:pt x="21288" y="8685"/>
                  <a:pt x="20857" y="8772"/>
                </a:cubicBezTo>
                <a:cubicBezTo>
                  <a:pt x="20199" y="8903"/>
                  <a:pt x="20129" y="8787"/>
                  <a:pt x="20011" y="7353"/>
                </a:cubicBezTo>
                <a:cubicBezTo>
                  <a:pt x="19934" y="6419"/>
                  <a:pt x="19747" y="5992"/>
                  <a:pt x="19586" y="6381"/>
                </a:cubicBezTo>
                <a:cubicBezTo>
                  <a:pt x="19277" y="7128"/>
                  <a:pt x="18848" y="9003"/>
                  <a:pt x="18944" y="9189"/>
                </a:cubicBezTo>
                <a:cubicBezTo>
                  <a:pt x="19001" y="9300"/>
                  <a:pt x="19049" y="9629"/>
                  <a:pt x="19049" y="9918"/>
                </a:cubicBezTo>
                <a:cubicBezTo>
                  <a:pt x="19049" y="10206"/>
                  <a:pt x="19112" y="10846"/>
                  <a:pt x="19189" y="11339"/>
                </a:cubicBezTo>
                <a:cubicBezTo>
                  <a:pt x="19353" y="12397"/>
                  <a:pt x="19344" y="12432"/>
                  <a:pt x="18510" y="14417"/>
                </a:cubicBezTo>
                <a:cubicBezTo>
                  <a:pt x="17660" y="16439"/>
                  <a:pt x="17272" y="16905"/>
                  <a:pt x="16359" y="17002"/>
                </a:cubicBezTo>
                <a:cubicBezTo>
                  <a:pt x="15469" y="17097"/>
                  <a:pt x="15193" y="16860"/>
                  <a:pt x="14980" y="15814"/>
                </a:cubicBezTo>
                <a:cubicBezTo>
                  <a:pt x="14838" y="15117"/>
                  <a:pt x="14840" y="15031"/>
                  <a:pt x="15018" y="14650"/>
                </a:cubicBezTo>
                <a:cubicBezTo>
                  <a:pt x="15123" y="14424"/>
                  <a:pt x="15196" y="14076"/>
                  <a:pt x="15179" y="13879"/>
                </a:cubicBezTo>
                <a:cubicBezTo>
                  <a:pt x="15135" y="13355"/>
                  <a:pt x="15334" y="13210"/>
                  <a:pt x="15462" y="13674"/>
                </a:cubicBezTo>
                <a:cubicBezTo>
                  <a:pt x="15523" y="13893"/>
                  <a:pt x="15669" y="14174"/>
                  <a:pt x="15787" y="14296"/>
                </a:cubicBezTo>
                <a:cubicBezTo>
                  <a:pt x="15942" y="14457"/>
                  <a:pt x="15983" y="14455"/>
                  <a:pt x="15933" y="14296"/>
                </a:cubicBezTo>
                <a:cubicBezTo>
                  <a:pt x="15815" y="13927"/>
                  <a:pt x="16178" y="13811"/>
                  <a:pt x="16374" y="14155"/>
                </a:cubicBezTo>
                <a:cubicBezTo>
                  <a:pt x="16614" y="14576"/>
                  <a:pt x="16735" y="14566"/>
                  <a:pt x="16642" y="14130"/>
                </a:cubicBezTo>
                <a:cubicBezTo>
                  <a:pt x="16601" y="13939"/>
                  <a:pt x="16538" y="13022"/>
                  <a:pt x="16502" y="12093"/>
                </a:cubicBezTo>
                <a:cubicBezTo>
                  <a:pt x="16443" y="10547"/>
                  <a:pt x="16421" y="10413"/>
                  <a:pt x="16234" y="10476"/>
                </a:cubicBezTo>
                <a:cubicBezTo>
                  <a:pt x="16121" y="10515"/>
                  <a:pt x="15846" y="10874"/>
                  <a:pt x="15620" y="11276"/>
                </a:cubicBezTo>
                <a:cubicBezTo>
                  <a:pt x="15395" y="11678"/>
                  <a:pt x="15053" y="12134"/>
                  <a:pt x="14862" y="12287"/>
                </a:cubicBezTo>
                <a:cubicBezTo>
                  <a:pt x="14525" y="12557"/>
                  <a:pt x="14507" y="12546"/>
                  <a:pt x="14277" y="11987"/>
                </a:cubicBezTo>
                <a:lnTo>
                  <a:pt x="14039" y="11407"/>
                </a:lnTo>
                <a:lnTo>
                  <a:pt x="14308" y="10862"/>
                </a:lnTo>
                <a:cubicBezTo>
                  <a:pt x="14456" y="10562"/>
                  <a:pt x="14949" y="9944"/>
                  <a:pt x="15404" y="9486"/>
                </a:cubicBezTo>
                <a:cubicBezTo>
                  <a:pt x="17082" y="7801"/>
                  <a:pt x="18501" y="5187"/>
                  <a:pt x="18276" y="4195"/>
                </a:cubicBezTo>
                <a:cubicBezTo>
                  <a:pt x="18232" y="4004"/>
                  <a:pt x="18192" y="3790"/>
                  <a:pt x="18187" y="3717"/>
                </a:cubicBezTo>
                <a:cubicBezTo>
                  <a:pt x="18182" y="3644"/>
                  <a:pt x="18147" y="3523"/>
                  <a:pt x="18109" y="3449"/>
                </a:cubicBezTo>
                <a:cubicBezTo>
                  <a:pt x="18070" y="3374"/>
                  <a:pt x="18064" y="3188"/>
                  <a:pt x="18094" y="3035"/>
                </a:cubicBezTo>
                <a:cubicBezTo>
                  <a:pt x="18125" y="2881"/>
                  <a:pt x="18099" y="2755"/>
                  <a:pt x="18036" y="2755"/>
                </a:cubicBezTo>
                <a:cubicBezTo>
                  <a:pt x="17974" y="2755"/>
                  <a:pt x="17922" y="2926"/>
                  <a:pt x="17922" y="3134"/>
                </a:cubicBezTo>
                <a:cubicBezTo>
                  <a:pt x="17922" y="3341"/>
                  <a:pt x="17542" y="4268"/>
                  <a:pt x="17078" y="5196"/>
                </a:cubicBezTo>
                <a:cubicBezTo>
                  <a:pt x="16412" y="6526"/>
                  <a:pt x="16058" y="7053"/>
                  <a:pt x="15406" y="7686"/>
                </a:cubicBezTo>
                <a:cubicBezTo>
                  <a:pt x="14951" y="8127"/>
                  <a:pt x="14332" y="8771"/>
                  <a:pt x="14029" y="9118"/>
                </a:cubicBezTo>
                <a:lnTo>
                  <a:pt x="13477" y="9751"/>
                </a:lnTo>
                <a:lnTo>
                  <a:pt x="13192" y="9132"/>
                </a:lnTo>
                <a:cubicBezTo>
                  <a:pt x="13035" y="8792"/>
                  <a:pt x="12907" y="8361"/>
                  <a:pt x="12907" y="8177"/>
                </a:cubicBezTo>
                <a:cubicBezTo>
                  <a:pt x="12907" y="7272"/>
                  <a:pt x="11001" y="2362"/>
                  <a:pt x="10761" y="2649"/>
                </a:cubicBezTo>
                <a:close/>
                <a:moveTo>
                  <a:pt x="9527" y="21455"/>
                </a:moveTo>
                <a:cubicBezTo>
                  <a:pt x="9425" y="21455"/>
                  <a:pt x="9323" y="21468"/>
                  <a:pt x="9246" y="21490"/>
                </a:cubicBezTo>
                <a:cubicBezTo>
                  <a:pt x="9091" y="21536"/>
                  <a:pt x="9217" y="21572"/>
                  <a:pt x="9527" y="21572"/>
                </a:cubicBezTo>
                <a:cubicBezTo>
                  <a:pt x="9837" y="21572"/>
                  <a:pt x="9965" y="21536"/>
                  <a:pt x="9810" y="21490"/>
                </a:cubicBezTo>
                <a:cubicBezTo>
                  <a:pt x="9733" y="21468"/>
                  <a:pt x="9629" y="21455"/>
                  <a:pt x="9527" y="21455"/>
                </a:cubicBezTo>
                <a:close/>
                <a:moveTo>
                  <a:pt x="18332" y="21459"/>
                </a:moveTo>
                <a:cubicBezTo>
                  <a:pt x="18286" y="21459"/>
                  <a:pt x="18240" y="21473"/>
                  <a:pt x="18205" y="21501"/>
                </a:cubicBezTo>
                <a:cubicBezTo>
                  <a:pt x="18135" y="21556"/>
                  <a:pt x="18191" y="21600"/>
                  <a:pt x="18332" y="21600"/>
                </a:cubicBezTo>
                <a:cubicBezTo>
                  <a:pt x="18473" y="21600"/>
                  <a:pt x="18531" y="21556"/>
                  <a:pt x="18461" y="21501"/>
                </a:cubicBezTo>
                <a:cubicBezTo>
                  <a:pt x="18426" y="21473"/>
                  <a:pt x="18378" y="21459"/>
                  <a:pt x="18332" y="2145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1" name="textruta 5"/>
          <p:cNvSpPr txBox="1"/>
          <p:nvPr/>
        </p:nvSpPr>
        <p:spPr>
          <a:xfrm>
            <a:off x="5821681" y="1752601"/>
            <a:ext cx="5246472" cy="430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  <a:defRPr sz="1300"/>
            </a:pPr>
            <a:endParaRPr sz="2000" dirty="0"/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300" i="1"/>
            </a:pPr>
            <a:r>
              <a:rPr lang="sv-SE" sz="2000" i="1" dirty="0"/>
              <a:t>Livskvalitet: På så många sätt att det går inte ens att räkna upp, men största steget är att jag började igen med studierna. </a:t>
            </a:r>
            <a:r>
              <a:rPr lang="sv-SE" sz="2000" i="1" dirty="0" err="1">
                <a:solidFill>
                  <a:schemeClr val="bg1"/>
                </a:solidFill>
              </a:rPr>
              <a:t>Iern</a:t>
            </a:r>
            <a:br>
              <a:rPr lang="sv-SE" sz="2000" i="1" dirty="0">
                <a:solidFill>
                  <a:schemeClr val="bg1"/>
                </a:solidFill>
              </a:rPr>
            </a:br>
            <a:r>
              <a:rPr lang="sv-SE" sz="2000" i="1" dirty="0">
                <a:solidFill>
                  <a:schemeClr val="bg1"/>
                </a:solidFill>
              </a:rPr>
              <a:t>a.”</a:t>
            </a:r>
            <a:endParaRPr lang="sv-SE" sz="2000" dirty="0"/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300" i="1"/>
            </a:pPr>
            <a:r>
              <a:rPr sz="2000" dirty="0"/>
              <a:t>”</a:t>
            </a:r>
            <a:r>
              <a:rPr sz="2000" dirty="0" err="1"/>
              <a:t>Ökad</a:t>
            </a:r>
            <a:r>
              <a:rPr sz="2000" dirty="0"/>
              <a:t> </a:t>
            </a:r>
            <a:r>
              <a:rPr sz="2000" dirty="0" err="1"/>
              <a:t>självkänsla</a:t>
            </a:r>
            <a:r>
              <a:rPr sz="2000" dirty="0"/>
              <a:t>, </a:t>
            </a:r>
            <a:r>
              <a:rPr sz="2000" dirty="0" err="1"/>
              <a:t>vågar</a:t>
            </a:r>
            <a:r>
              <a:rPr sz="2000" dirty="0"/>
              <a:t> </a:t>
            </a:r>
            <a:r>
              <a:rPr sz="2000" dirty="0" err="1"/>
              <a:t>prata</a:t>
            </a:r>
            <a:r>
              <a:rPr sz="2000" dirty="0"/>
              <a:t> med folk jag </a:t>
            </a:r>
            <a:r>
              <a:rPr sz="2000" dirty="0" err="1"/>
              <a:t>inte</a:t>
            </a:r>
            <a:r>
              <a:rPr sz="2000" dirty="0"/>
              <a:t> </a:t>
            </a:r>
            <a:r>
              <a:rPr sz="2000" dirty="0" err="1"/>
              <a:t>vågat</a:t>
            </a:r>
            <a:r>
              <a:rPr sz="2000" dirty="0"/>
              <a:t> </a:t>
            </a:r>
            <a:r>
              <a:rPr sz="2000" dirty="0" err="1"/>
              <a:t>prata</a:t>
            </a:r>
            <a:r>
              <a:rPr sz="2000" dirty="0"/>
              <a:t> med </a:t>
            </a:r>
            <a:r>
              <a:rPr sz="2000" dirty="0" err="1"/>
              <a:t>innan</a:t>
            </a:r>
            <a:r>
              <a:rPr sz="2000" dirty="0"/>
              <a:t>. </a:t>
            </a:r>
            <a:r>
              <a:rPr sz="2000" dirty="0" err="1"/>
              <a:t>Fått</a:t>
            </a:r>
            <a:r>
              <a:rPr sz="2000" dirty="0"/>
              <a:t> </a:t>
            </a:r>
            <a:r>
              <a:rPr sz="2000" dirty="0" err="1"/>
              <a:t>handledning</a:t>
            </a:r>
            <a:r>
              <a:rPr sz="2000" dirty="0"/>
              <a:t> </a:t>
            </a:r>
            <a:r>
              <a:rPr sz="2000" dirty="0" err="1"/>
              <a:t>och</a:t>
            </a:r>
            <a:r>
              <a:rPr sz="2000" dirty="0"/>
              <a:t> </a:t>
            </a:r>
            <a:r>
              <a:rPr sz="2000" dirty="0" err="1"/>
              <a:t>hjälp</a:t>
            </a:r>
            <a:r>
              <a:rPr sz="2000" dirty="0"/>
              <a:t> </a:t>
            </a:r>
            <a:r>
              <a:rPr sz="2000" dirty="0" err="1"/>
              <a:t>hur</a:t>
            </a:r>
            <a:r>
              <a:rPr sz="2000" dirty="0"/>
              <a:t> jag ska </a:t>
            </a:r>
            <a:r>
              <a:rPr sz="2000" dirty="0" err="1"/>
              <a:t>lägga</a:t>
            </a:r>
            <a:r>
              <a:rPr sz="2000" dirty="0"/>
              <a:t> </a:t>
            </a:r>
            <a:r>
              <a:rPr sz="2000" dirty="0" err="1"/>
              <a:t>upp</a:t>
            </a:r>
            <a:r>
              <a:rPr sz="2000" dirty="0"/>
              <a:t> </a:t>
            </a:r>
            <a:r>
              <a:rPr sz="2000" dirty="0" err="1"/>
              <a:t>studierna</a:t>
            </a:r>
            <a:r>
              <a:rPr sz="2000" dirty="0"/>
              <a:t>..”</a:t>
            </a:r>
            <a:br>
              <a:rPr sz="2000" dirty="0"/>
            </a:br>
            <a:endParaRPr sz="2000" dirty="0"/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300" i="1"/>
            </a:pPr>
            <a:r>
              <a:rPr sz="2000" dirty="0"/>
              <a:t>” De </a:t>
            </a:r>
            <a:r>
              <a:rPr sz="2000" dirty="0" err="1"/>
              <a:t>är</a:t>
            </a:r>
            <a:r>
              <a:rPr sz="2000" dirty="0"/>
              <a:t> </a:t>
            </a:r>
            <a:r>
              <a:rPr sz="2000" dirty="0" err="1"/>
              <a:t>mycket</a:t>
            </a:r>
            <a:r>
              <a:rPr sz="2000" dirty="0"/>
              <a:t> </a:t>
            </a:r>
            <a:r>
              <a:rPr sz="2000" dirty="0" err="1"/>
              <a:t>mer</a:t>
            </a:r>
            <a:r>
              <a:rPr sz="2000" dirty="0"/>
              <a:t> </a:t>
            </a:r>
            <a:r>
              <a:rPr sz="2000" dirty="0" err="1"/>
              <a:t>strukturerade</a:t>
            </a:r>
            <a:r>
              <a:rPr sz="2000" dirty="0"/>
              <a:t> (</a:t>
            </a:r>
            <a:r>
              <a:rPr sz="2000" dirty="0" err="1"/>
              <a:t>studierna</a:t>
            </a:r>
            <a:r>
              <a:rPr sz="2000" dirty="0"/>
              <a:t>). </a:t>
            </a:r>
            <a:r>
              <a:rPr sz="2000" dirty="0" err="1"/>
              <a:t>Struktur</a:t>
            </a:r>
            <a:r>
              <a:rPr sz="2000" dirty="0"/>
              <a:t> </a:t>
            </a:r>
            <a:r>
              <a:rPr sz="2000" dirty="0" err="1"/>
              <a:t>verkar</a:t>
            </a:r>
            <a:r>
              <a:rPr sz="2000" dirty="0"/>
              <a:t> </a:t>
            </a:r>
            <a:r>
              <a:rPr sz="2000" dirty="0" err="1"/>
              <a:t>minska</a:t>
            </a:r>
            <a:r>
              <a:rPr sz="2000" dirty="0"/>
              <a:t> </a:t>
            </a:r>
            <a:r>
              <a:rPr sz="2000" dirty="0" err="1"/>
              <a:t>ångesten</a:t>
            </a:r>
            <a:r>
              <a:rPr sz="2000" dirty="0"/>
              <a:t> </a:t>
            </a:r>
            <a:r>
              <a:rPr sz="2000" dirty="0" err="1"/>
              <a:t>över</a:t>
            </a:r>
            <a:r>
              <a:rPr sz="2000" dirty="0"/>
              <a:t> </a:t>
            </a:r>
            <a:r>
              <a:rPr sz="2000" dirty="0" err="1"/>
              <a:t>studierna</a:t>
            </a:r>
            <a:r>
              <a:rPr sz="2000" dirty="0"/>
              <a:t> </a:t>
            </a:r>
            <a:r>
              <a:rPr sz="2000" dirty="0" err="1"/>
              <a:t>så</a:t>
            </a:r>
            <a:r>
              <a:rPr sz="2000" dirty="0"/>
              <a:t> jag </a:t>
            </a:r>
            <a:r>
              <a:rPr sz="2000" dirty="0" err="1"/>
              <a:t>prokrastinerar</a:t>
            </a:r>
            <a:r>
              <a:rPr sz="2000" dirty="0"/>
              <a:t> </a:t>
            </a:r>
            <a:r>
              <a:rPr sz="2000" dirty="0" err="1"/>
              <a:t>mindre</a:t>
            </a:r>
            <a:r>
              <a:rPr sz="2000" dirty="0"/>
              <a:t>.”</a:t>
            </a:r>
            <a:r>
              <a:rPr sz="2000" i="0" dirty="0"/>
              <a:t> 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300"/>
            </a:pPr>
            <a:endParaRPr sz="2000" i="0" dirty="0"/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300" i="1"/>
            </a:pPr>
            <a:r>
              <a:rPr sz="2000" dirty="0"/>
              <a:t>”Mer </a:t>
            </a:r>
            <a:r>
              <a:rPr sz="2000" dirty="0" err="1"/>
              <a:t>strukturerat</a:t>
            </a:r>
            <a:r>
              <a:rPr sz="2000" dirty="0"/>
              <a:t> </a:t>
            </a:r>
            <a:r>
              <a:rPr sz="2000" dirty="0" err="1"/>
              <a:t>studieschema</a:t>
            </a:r>
            <a:r>
              <a:rPr sz="2000" dirty="0"/>
              <a:t>, </a:t>
            </a:r>
            <a:r>
              <a:rPr sz="2000" dirty="0" err="1"/>
              <a:t>socialt</a:t>
            </a:r>
            <a:r>
              <a:rPr sz="2000" dirty="0"/>
              <a:t> </a:t>
            </a:r>
            <a:r>
              <a:rPr sz="2000" dirty="0" err="1"/>
              <a:t>stöd</a:t>
            </a:r>
            <a:r>
              <a:rPr sz="2000" dirty="0"/>
              <a:t> </a:t>
            </a:r>
            <a:r>
              <a:rPr sz="2000" dirty="0" err="1"/>
              <a:t>och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känsla</a:t>
            </a:r>
            <a:r>
              <a:rPr sz="2000" dirty="0"/>
              <a:t> </a:t>
            </a:r>
            <a:r>
              <a:rPr sz="2000" dirty="0" err="1"/>
              <a:t>av</a:t>
            </a:r>
            <a:r>
              <a:rPr sz="2000" dirty="0"/>
              <a:t> </a:t>
            </a:r>
            <a:r>
              <a:rPr sz="2000" dirty="0" err="1"/>
              <a:t>hopp</a:t>
            </a:r>
            <a:r>
              <a:rPr sz="2000" dirty="0"/>
              <a:t> </a:t>
            </a:r>
            <a:r>
              <a:rPr sz="2000" dirty="0" err="1"/>
              <a:t>när</a:t>
            </a:r>
            <a:r>
              <a:rPr sz="2000" dirty="0"/>
              <a:t> jag </a:t>
            </a:r>
            <a:r>
              <a:rPr sz="2000" dirty="0" err="1"/>
              <a:t>står</a:t>
            </a:r>
            <a:r>
              <a:rPr sz="2000" dirty="0"/>
              <a:t> </a:t>
            </a:r>
            <a:r>
              <a:rPr sz="2000" dirty="0" err="1"/>
              <a:t>inför</a:t>
            </a:r>
            <a:r>
              <a:rPr sz="2000" dirty="0"/>
              <a:t> </a:t>
            </a:r>
            <a:r>
              <a:rPr sz="2000" dirty="0" err="1"/>
              <a:t>ett</a:t>
            </a:r>
            <a:r>
              <a:rPr sz="2000" dirty="0"/>
              <a:t> problem.”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ubrik 1"/>
          <p:cNvSpPr txBox="1">
            <a:spLocks noGrp="1"/>
          </p:cNvSpPr>
          <p:nvPr>
            <p:ph type="title"/>
          </p:nvPr>
        </p:nvSpPr>
        <p:spPr>
          <a:xfrm>
            <a:off x="838200" y="178311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8080"/>
                </a:solidFill>
              </a:defRPr>
            </a:lvl1pPr>
          </a:lstStyle>
          <a:p>
            <a:r>
              <a:rPr dirty="0"/>
              <a:t>B. </a:t>
            </a:r>
            <a:r>
              <a:rPr dirty="0" err="1"/>
              <a:t>Fontänhuset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sammanhang</a:t>
            </a:r>
            <a:endParaRPr dirty="0"/>
          </a:p>
        </p:txBody>
      </p:sp>
      <p:sp>
        <p:nvSpPr>
          <p:cNvPr id="134" name="textruta 2"/>
          <p:cNvSpPr txBox="1"/>
          <p:nvPr/>
        </p:nvSpPr>
        <p:spPr>
          <a:xfrm>
            <a:off x="726989" y="1426206"/>
            <a:ext cx="7131910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Möjlighet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organisera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synliggöra</a:t>
            </a:r>
            <a:r>
              <a:rPr dirty="0"/>
              <a:t> </a:t>
            </a:r>
            <a:r>
              <a:rPr dirty="0" err="1"/>
              <a:t>individuell</a:t>
            </a:r>
            <a:r>
              <a:rPr lang="sv-SE" dirty="0"/>
              <a:t>a </a:t>
            </a:r>
            <a:r>
              <a:rPr dirty="0"/>
              <a:t>studier</a:t>
            </a:r>
            <a:r>
              <a:rPr lang="sv-SE" dirty="0"/>
              <a:t> (och arbetssökande) </a:t>
            </a:r>
            <a:r>
              <a:rPr dirty="0"/>
              <a:t> </a:t>
            </a:r>
            <a:r>
              <a:rPr dirty="0" err="1"/>
              <a:t>utifrån</a:t>
            </a:r>
            <a:r>
              <a:rPr dirty="0"/>
              <a:t> </a:t>
            </a:r>
            <a:r>
              <a:rPr dirty="0" err="1"/>
              <a:t>gemensamma</a:t>
            </a:r>
            <a:r>
              <a:rPr dirty="0"/>
              <a:t> </a:t>
            </a:r>
            <a:r>
              <a:rPr dirty="0" err="1"/>
              <a:t>enhetsmöten</a:t>
            </a:r>
            <a:endParaRPr dirty="0"/>
          </a:p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väntad</a:t>
            </a:r>
            <a:r>
              <a:rPr dirty="0"/>
              <a:t>, </a:t>
            </a:r>
            <a:r>
              <a:rPr dirty="0" err="1"/>
              <a:t>sedd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behövd</a:t>
            </a:r>
            <a:r>
              <a:rPr dirty="0"/>
              <a:t> - </a:t>
            </a:r>
            <a:r>
              <a:rPr dirty="0" err="1"/>
              <a:t>någon</a:t>
            </a:r>
            <a:r>
              <a:rPr dirty="0"/>
              <a:t> </a:t>
            </a:r>
            <a:r>
              <a:rPr dirty="0" err="1"/>
              <a:t>hör</a:t>
            </a:r>
            <a:r>
              <a:rPr dirty="0"/>
              <a:t> av sig om du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(reach out) </a:t>
            </a:r>
          </a:p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Kafferast</a:t>
            </a:r>
            <a:r>
              <a:rPr dirty="0"/>
              <a:t>, lunch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gemenskap</a:t>
            </a:r>
            <a:endParaRPr dirty="0"/>
          </a:p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Skrivare</a:t>
            </a:r>
            <a:r>
              <a:rPr dirty="0"/>
              <a:t>, </a:t>
            </a:r>
            <a:r>
              <a:rPr dirty="0" err="1"/>
              <a:t>datorer</a:t>
            </a:r>
            <a:r>
              <a:rPr dirty="0"/>
              <a:t>, </a:t>
            </a:r>
            <a:r>
              <a:rPr dirty="0" err="1"/>
              <a:t>studieplatser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det </a:t>
            </a:r>
            <a:r>
              <a:rPr dirty="0" err="1"/>
              <a:t>tillgängliga</a:t>
            </a:r>
            <a:r>
              <a:rPr dirty="0"/>
              <a:t> </a:t>
            </a:r>
            <a:r>
              <a:rPr dirty="0" err="1"/>
              <a:t>stödet</a:t>
            </a:r>
            <a:endParaRPr dirty="0"/>
          </a:p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Studiegrupper</a:t>
            </a:r>
            <a:r>
              <a:rPr dirty="0"/>
              <a:t> – Pomodoro! (</a:t>
            </a:r>
            <a:r>
              <a:rPr dirty="0" err="1"/>
              <a:t>erbjuds</a:t>
            </a:r>
            <a:r>
              <a:rPr dirty="0"/>
              <a:t> </a:t>
            </a:r>
            <a:r>
              <a:rPr dirty="0" err="1"/>
              <a:t>fyra</a:t>
            </a:r>
            <a:r>
              <a:rPr dirty="0"/>
              <a:t> </a:t>
            </a:r>
            <a:r>
              <a:rPr dirty="0" err="1"/>
              <a:t>gånger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veckan</a:t>
            </a:r>
            <a:r>
              <a:rPr dirty="0"/>
              <a:t>, </a:t>
            </a:r>
            <a:r>
              <a:rPr dirty="0" err="1"/>
              <a:t>arbets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studiepass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25 min </a:t>
            </a:r>
            <a:r>
              <a:rPr dirty="0" err="1"/>
              <a:t>varvas</a:t>
            </a:r>
            <a:r>
              <a:rPr dirty="0"/>
              <a:t> med </a:t>
            </a:r>
            <a:r>
              <a:rPr dirty="0" err="1"/>
              <a:t>gemensamma</a:t>
            </a:r>
            <a:r>
              <a:rPr dirty="0"/>
              <a:t> </a:t>
            </a:r>
            <a:r>
              <a:rPr dirty="0" err="1"/>
              <a:t>micropauser</a:t>
            </a:r>
            <a:r>
              <a:rPr dirty="0"/>
              <a:t>)</a:t>
            </a:r>
          </a:p>
          <a:p>
            <a:pPr marL="342900" indent="-342900">
              <a:buSzPct val="100000"/>
              <a:buChar char="✓"/>
              <a:defRPr sz="1700"/>
            </a:pPr>
            <a:r>
              <a:rPr dirty="0" err="1"/>
              <a:t>Gemensam</a:t>
            </a:r>
            <a:r>
              <a:rPr dirty="0"/>
              <a:t> </a:t>
            </a:r>
            <a:r>
              <a:rPr dirty="0" err="1"/>
              <a:t>struktur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rutiner</a:t>
            </a:r>
            <a:r>
              <a:rPr dirty="0"/>
              <a:t> under </a:t>
            </a:r>
            <a:r>
              <a:rPr dirty="0" err="1"/>
              <a:t>arbetssökandet</a:t>
            </a:r>
            <a:br>
              <a:rPr lang="sv-SE" dirty="0"/>
            </a:br>
            <a:endParaRPr dirty="0"/>
          </a:p>
          <a:p>
            <a:pPr marL="323850" indent="-323850">
              <a:buSzPct val="100000"/>
              <a:buChar char="✓"/>
            </a:pPr>
            <a:r>
              <a:rPr sz="1700" dirty="0" err="1"/>
              <a:t>Att</a:t>
            </a:r>
            <a:r>
              <a:rPr sz="1700" dirty="0"/>
              <a:t> </a:t>
            </a:r>
            <a:r>
              <a:rPr sz="1700" dirty="0" err="1"/>
              <a:t>arbeta</a:t>
            </a:r>
            <a:r>
              <a:rPr sz="1700" dirty="0"/>
              <a:t> </a:t>
            </a:r>
            <a:r>
              <a:rPr sz="1700" dirty="0" err="1"/>
              <a:t>tillsammans</a:t>
            </a:r>
            <a:r>
              <a:rPr sz="1700" dirty="0"/>
              <a:t> med </a:t>
            </a:r>
            <a:r>
              <a:rPr sz="1700" dirty="0" err="1"/>
              <a:t>andra</a:t>
            </a:r>
            <a:r>
              <a:rPr sz="1700" dirty="0"/>
              <a:t> under </a:t>
            </a:r>
            <a:r>
              <a:rPr sz="1700" dirty="0" err="1"/>
              <a:t>arbetssökande</a:t>
            </a:r>
            <a:r>
              <a:rPr lang="sv-SE" sz="1700" dirty="0"/>
              <a:t> eller studier </a:t>
            </a:r>
            <a:r>
              <a:rPr sz="1700" dirty="0" err="1"/>
              <a:t>skyddar</a:t>
            </a:r>
            <a:r>
              <a:rPr sz="1700" dirty="0"/>
              <a:t> mot </a:t>
            </a:r>
            <a:r>
              <a:rPr sz="1700" dirty="0" err="1"/>
              <a:t>isolering</a:t>
            </a:r>
            <a:r>
              <a:rPr sz="1700" dirty="0"/>
              <a:t> </a:t>
            </a:r>
            <a:r>
              <a:rPr sz="1700" dirty="0" err="1"/>
              <a:t>och</a:t>
            </a:r>
            <a:r>
              <a:rPr sz="1700" dirty="0"/>
              <a:t> </a:t>
            </a:r>
            <a:r>
              <a:rPr sz="1700" dirty="0" err="1"/>
              <a:t>ensamhet</a:t>
            </a:r>
            <a:br>
              <a:rPr dirty="0"/>
            </a:br>
            <a:endParaRPr dirty="0"/>
          </a:p>
        </p:txBody>
      </p:sp>
      <p:sp>
        <p:nvSpPr>
          <p:cNvPr id="135" name="textruta 3"/>
          <p:cNvSpPr txBox="1"/>
          <p:nvPr/>
        </p:nvSpPr>
        <p:spPr>
          <a:xfrm>
            <a:off x="2182949" y="4767379"/>
            <a:ext cx="9428207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i="1"/>
            </a:pPr>
            <a:r>
              <a:rPr dirty="0"/>
              <a:t>”Jag </a:t>
            </a:r>
            <a:r>
              <a:rPr dirty="0" err="1"/>
              <a:t>känner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tryggare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mindre</a:t>
            </a:r>
            <a:r>
              <a:rPr dirty="0"/>
              <a:t> </a:t>
            </a:r>
            <a:r>
              <a:rPr dirty="0" err="1"/>
              <a:t>ensam</a:t>
            </a:r>
            <a:r>
              <a:rPr dirty="0"/>
              <a:t>.”</a:t>
            </a:r>
            <a:br>
              <a:rPr dirty="0"/>
            </a:br>
            <a:endParaRPr dirty="0"/>
          </a:p>
          <a:p>
            <a:pPr algn="r">
              <a:defRPr i="1"/>
            </a:pPr>
            <a:r>
              <a:rPr dirty="0"/>
              <a:t>”</a:t>
            </a:r>
            <a:r>
              <a:rPr dirty="0" err="1"/>
              <a:t>Knutit</a:t>
            </a:r>
            <a:r>
              <a:rPr dirty="0"/>
              <a:t> </a:t>
            </a:r>
            <a:r>
              <a:rPr dirty="0" err="1"/>
              <a:t>fler</a:t>
            </a:r>
            <a:r>
              <a:rPr dirty="0"/>
              <a:t> social </a:t>
            </a:r>
            <a:r>
              <a:rPr dirty="0" err="1"/>
              <a:t>kontakter</a:t>
            </a:r>
            <a:r>
              <a:rPr dirty="0"/>
              <a:t>. </a:t>
            </a:r>
            <a:r>
              <a:rPr dirty="0" err="1"/>
              <a:t>Hittat</a:t>
            </a:r>
            <a:r>
              <a:rPr dirty="0"/>
              <a:t> </a:t>
            </a:r>
            <a:r>
              <a:rPr dirty="0" err="1"/>
              <a:t>likasinnade</a:t>
            </a:r>
            <a:r>
              <a:rPr dirty="0"/>
              <a:t> </a:t>
            </a:r>
            <a:r>
              <a:rPr dirty="0" err="1"/>
              <a:t>vilket</a:t>
            </a:r>
            <a:r>
              <a:rPr dirty="0"/>
              <a:t> </a:t>
            </a:r>
            <a:r>
              <a:rPr dirty="0" err="1"/>
              <a:t>minskat</a:t>
            </a:r>
            <a:r>
              <a:rPr dirty="0"/>
              <a:t> </a:t>
            </a:r>
            <a:r>
              <a:rPr dirty="0" err="1"/>
              <a:t>stigmatisering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. Ger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hopp</a:t>
            </a:r>
            <a:r>
              <a:rPr dirty="0"/>
              <a:t>”.</a:t>
            </a:r>
            <a:br>
              <a:rPr dirty="0"/>
            </a:br>
            <a:endParaRPr dirty="0"/>
          </a:p>
          <a:p>
            <a:pPr algn="r">
              <a:defRPr i="1"/>
            </a:pPr>
            <a:r>
              <a:rPr dirty="0"/>
              <a:t>”Ha </a:t>
            </a:r>
            <a:r>
              <a:rPr dirty="0" err="1"/>
              <a:t>någonting</a:t>
            </a:r>
            <a:r>
              <a:rPr dirty="0"/>
              <a:t> </a:t>
            </a:r>
            <a:r>
              <a:rPr dirty="0" err="1"/>
              <a:t>utvecklande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göra</a:t>
            </a:r>
            <a:r>
              <a:rPr dirty="0"/>
              <a:t>,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nya</a:t>
            </a:r>
            <a:r>
              <a:rPr dirty="0"/>
              <a:t> </a:t>
            </a:r>
            <a:r>
              <a:rPr dirty="0" err="1"/>
              <a:t>kompisar</a:t>
            </a:r>
            <a:r>
              <a:rPr dirty="0"/>
              <a:t>, </a:t>
            </a:r>
            <a:r>
              <a:rPr dirty="0" err="1"/>
              <a:t>vilket</a:t>
            </a:r>
            <a:r>
              <a:rPr dirty="0"/>
              <a:t> </a:t>
            </a:r>
            <a:r>
              <a:rPr dirty="0" err="1"/>
              <a:t>gjorde</a:t>
            </a:r>
            <a:r>
              <a:rPr dirty="0"/>
              <a:t> </a:t>
            </a:r>
            <a:r>
              <a:rPr dirty="0" err="1"/>
              <a:t>mig</a:t>
            </a:r>
            <a:r>
              <a:rPr dirty="0"/>
              <a:t> </a:t>
            </a:r>
            <a:r>
              <a:rPr dirty="0" err="1"/>
              <a:t>gladare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det </a:t>
            </a:r>
            <a:r>
              <a:rPr dirty="0" err="1"/>
              <a:t>betydde</a:t>
            </a:r>
            <a:r>
              <a:rPr dirty="0"/>
              <a:t> </a:t>
            </a:r>
            <a:r>
              <a:rPr dirty="0" err="1"/>
              <a:t>mycket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ha </a:t>
            </a:r>
            <a:r>
              <a:rPr dirty="0" err="1"/>
              <a:t>något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göra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ställe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gå</a:t>
            </a:r>
            <a:r>
              <a:rPr dirty="0"/>
              <a:t> till.”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22AF3D-06C9-C74E-A5DB-EE39E016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0248" y="875654"/>
            <a:ext cx="4029559" cy="30221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ubrik 1"/>
          <p:cNvSpPr txBox="1">
            <a:spLocks noGrp="1"/>
          </p:cNvSpPr>
          <p:nvPr>
            <p:ph type="ctrTitle"/>
          </p:nvPr>
        </p:nvSpPr>
        <p:spPr>
          <a:xfrm>
            <a:off x="5116877" y="361815"/>
            <a:ext cx="6422851" cy="16766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700"/>
            </a:lvl1pPr>
          </a:lstStyle>
          <a:p>
            <a:r>
              <a:rPr sz="3200" dirty="0"/>
              <a:t>C. Forum </a:t>
            </a:r>
            <a:r>
              <a:rPr sz="3200" dirty="0" err="1"/>
              <a:t>för</a:t>
            </a:r>
            <a:r>
              <a:rPr sz="3200" dirty="0"/>
              <a:t> </a:t>
            </a:r>
            <a:r>
              <a:rPr sz="3200" dirty="0" err="1"/>
              <a:t>nya</a:t>
            </a:r>
            <a:r>
              <a:rPr sz="3200" dirty="0"/>
              <a:t> </a:t>
            </a:r>
            <a:r>
              <a:rPr sz="3200" dirty="0" err="1"/>
              <a:t>redskap</a:t>
            </a:r>
            <a:r>
              <a:rPr sz="3200" dirty="0"/>
              <a:t> </a:t>
            </a:r>
            <a:r>
              <a:rPr sz="3200" dirty="0" err="1"/>
              <a:t>och</a:t>
            </a:r>
            <a:r>
              <a:rPr sz="3200" dirty="0"/>
              <a:t> </a:t>
            </a:r>
            <a:r>
              <a:rPr sz="3200" dirty="0" err="1"/>
              <a:t>ökade</a:t>
            </a:r>
            <a:r>
              <a:rPr sz="3200" dirty="0"/>
              <a:t> </a:t>
            </a:r>
            <a:r>
              <a:rPr sz="3200" dirty="0" err="1"/>
              <a:t>strategier</a:t>
            </a:r>
            <a:r>
              <a:rPr sz="3200" dirty="0"/>
              <a:t> </a:t>
            </a:r>
          </a:p>
        </p:txBody>
      </p:sp>
      <p:sp>
        <p:nvSpPr>
          <p:cNvPr id="139" name="Rectangle 23"/>
          <p:cNvSpPr/>
          <p:nvPr/>
        </p:nvSpPr>
        <p:spPr>
          <a:xfrm>
            <a:off x="-1" y="0"/>
            <a:ext cx="4636010" cy="6858000"/>
          </a:xfrm>
          <a:prstGeom prst="rect">
            <a:avLst/>
          </a:prstGeom>
          <a:solidFill>
            <a:srgbClr val="6B394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sv-SE" dirty="0"/>
          </a:p>
        </p:txBody>
      </p:sp>
      <p:sp>
        <p:nvSpPr>
          <p:cNvPr id="140" name="Rounded Rectangle 9"/>
          <p:cNvSpPr/>
          <p:nvPr/>
        </p:nvSpPr>
        <p:spPr>
          <a:xfrm>
            <a:off x="484631" y="484631"/>
            <a:ext cx="3666746" cy="5739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C8CACA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48" y="803048"/>
            <a:ext cx="2253113" cy="2470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ldobjekt 3" descr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649912"/>
            <a:ext cx="3026663" cy="2061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ruta 2"/>
          <p:cNvSpPr txBox="1"/>
          <p:nvPr/>
        </p:nvSpPr>
        <p:spPr>
          <a:xfrm>
            <a:off x="5116878" y="2038420"/>
            <a:ext cx="6422850" cy="378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indent="-219455" defTabSz="877823">
              <a:spcBef>
                <a:spcPts val="500"/>
              </a:spcBef>
              <a:buSzPct val="100000"/>
              <a:buFont typeface="Arial"/>
              <a:buChar char="•"/>
              <a:defRPr sz="1344"/>
            </a:pPr>
            <a:r>
              <a:rPr sz="1600" dirty="0" err="1"/>
              <a:t>Veckoåterkommande</a:t>
            </a:r>
            <a:r>
              <a:rPr sz="1600" dirty="0"/>
              <a:t>  </a:t>
            </a:r>
            <a:r>
              <a:rPr sz="1600" dirty="0" err="1"/>
              <a:t>nätversträffar</a:t>
            </a:r>
            <a:r>
              <a:rPr sz="1600" dirty="0"/>
              <a:t>, </a:t>
            </a:r>
            <a:r>
              <a:rPr sz="1600" dirty="0" err="1"/>
              <a:t>grupp</a:t>
            </a:r>
            <a:r>
              <a:rPr sz="1600" dirty="0"/>
              <a:t>-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kursverksamhet</a:t>
            </a:r>
            <a:r>
              <a:rPr sz="1600" dirty="0"/>
              <a:t> </a:t>
            </a:r>
            <a:r>
              <a:rPr sz="1600" dirty="0" err="1"/>
              <a:t>kring</a:t>
            </a:r>
            <a:r>
              <a:rPr sz="1600" dirty="0"/>
              <a:t> </a:t>
            </a:r>
            <a:r>
              <a:rPr sz="1600" dirty="0" err="1"/>
              <a:t>ämnen</a:t>
            </a:r>
            <a:r>
              <a:rPr sz="1600" dirty="0"/>
              <a:t> </a:t>
            </a:r>
            <a:r>
              <a:rPr sz="1600" dirty="0" err="1"/>
              <a:t>relevanta</a:t>
            </a:r>
            <a:r>
              <a:rPr sz="1600" dirty="0"/>
              <a:t> </a:t>
            </a:r>
            <a:r>
              <a:rPr sz="1600" dirty="0" err="1"/>
              <a:t>för</a:t>
            </a:r>
            <a:r>
              <a:rPr sz="1600" dirty="0"/>
              <a:t> </a:t>
            </a:r>
            <a:r>
              <a:rPr sz="1600" dirty="0" err="1"/>
              <a:t>dagens</a:t>
            </a:r>
            <a:r>
              <a:rPr sz="1600" dirty="0"/>
              <a:t> </a:t>
            </a:r>
            <a:r>
              <a:rPr sz="1600" dirty="0" err="1"/>
              <a:t>studie</a:t>
            </a:r>
            <a:r>
              <a:rPr sz="1600" dirty="0"/>
              <a:t>-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arbetsliv</a:t>
            </a:r>
            <a:r>
              <a:rPr sz="1600" dirty="0"/>
              <a:t> </a:t>
            </a:r>
            <a:r>
              <a:rPr sz="1600" dirty="0" err="1"/>
              <a:t>erbjuds</a:t>
            </a:r>
            <a:r>
              <a:rPr sz="1600" dirty="0"/>
              <a:t> </a:t>
            </a:r>
            <a:r>
              <a:rPr sz="1600" dirty="0" err="1"/>
              <a:t>på</a:t>
            </a:r>
            <a:r>
              <a:rPr sz="1600" dirty="0"/>
              <a:t> </a:t>
            </a:r>
            <a:r>
              <a:rPr sz="1600" dirty="0" err="1"/>
              <a:t>Fontänhuset</a:t>
            </a:r>
            <a:r>
              <a:rPr sz="1600" dirty="0"/>
              <a:t> med </a:t>
            </a:r>
            <a:r>
              <a:rPr sz="1600" dirty="0" err="1"/>
              <a:t>teman</a:t>
            </a:r>
            <a:r>
              <a:rPr sz="1600" dirty="0"/>
              <a:t> </a:t>
            </a:r>
            <a:r>
              <a:rPr sz="1600" dirty="0" err="1"/>
              <a:t>såsom</a:t>
            </a:r>
            <a:r>
              <a:rPr sz="1600" dirty="0"/>
              <a:t> </a:t>
            </a:r>
            <a:r>
              <a:rPr sz="1600" dirty="0" err="1"/>
              <a:t>prokrastinering</a:t>
            </a:r>
            <a:r>
              <a:rPr sz="1600" dirty="0"/>
              <a:t>, </a:t>
            </a:r>
            <a:r>
              <a:rPr sz="1600" dirty="0" err="1"/>
              <a:t>studieteknik</a:t>
            </a:r>
            <a:r>
              <a:rPr sz="1600" dirty="0"/>
              <a:t>, </a:t>
            </a:r>
            <a:r>
              <a:rPr sz="1600" dirty="0" err="1"/>
              <a:t>ett</a:t>
            </a:r>
            <a:r>
              <a:rPr sz="1600" dirty="0"/>
              <a:t> </a:t>
            </a:r>
            <a:r>
              <a:rPr sz="1600" dirty="0" err="1"/>
              <a:t>hållbart</a:t>
            </a:r>
            <a:r>
              <a:rPr sz="1600" dirty="0"/>
              <a:t> </a:t>
            </a:r>
            <a:r>
              <a:rPr sz="1600" dirty="0" err="1"/>
              <a:t>arbetsliv</a:t>
            </a:r>
            <a:r>
              <a:rPr sz="1600" dirty="0"/>
              <a:t>, </a:t>
            </a:r>
            <a:r>
              <a:rPr sz="1600" dirty="0" err="1"/>
              <a:t>kreativt</a:t>
            </a:r>
            <a:r>
              <a:rPr sz="1600" dirty="0"/>
              <a:t> </a:t>
            </a:r>
            <a:r>
              <a:rPr sz="1600" dirty="0" err="1"/>
              <a:t>skrivande</a:t>
            </a:r>
            <a:r>
              <a:rPr sz="1600" dirty="0"/>
              <a:t>, </a:t>
            </a:r>
            <a:r>
              <a:rPr sz="1600" dirty="0" err="1"/>
              <a:t>grupp</a:t>
            </a:r>
            <a:r>
              <a:rPr sz="1600" dirty="0"/>
              <a:t>-processer, </a:t>
            </a:r>
            <a:r>
              <a:rPr sz="1600" dirty="0" err="1"/>
              <a:t>självmedkänsla</a:t>
            </a:r>
            <a:r>
              <a:rPr sz="1600" dirty="0"/>
              <a:t> </a:t>
            </a:r>
            <a:r>
              <a:rPr sz="1600" dirty="0" err="1"/>
              <a:t>m.m</a:t>
            </a:r>
            <a:endParaRPr sz="1600" dirty="0"/>
          </a:p>
          <a:p>
            <a:pPr indent="-219455" defTabSz="877823">
              <a:spcBef>
                <a:spcPts val="500"/>
              </a:spcBef>
              <a:buSzPct val="100000"/>
              <a:buFont typeface="Arial"/>
              <a:buChar char="•"/>
              <a:defRPr sz="1344"/>
            </a:pPr>
            <a:r>
              <a:rPr sz="1600" dirty="0" err="1"/>
              <a:t>Möjlighet</a:t>
            </a:r>
            <a:r>
              <a:rPr sz="1600" dirty="0"/>
              <a:t> </a:t>
            </a:r>
            <a:r>
              <a:rPr sz="1600" dirty="0" err="1"/>
              <a:t>att</a:t>
            </a:r>
            <a:r>
              <a:rPr sz="1600" dirty="0"/>
              <a:t> </a:t>
            </a:r>
            <a:r>
              <a:rPr sz="1600" dirty="0" err="1"/>
              <a:t>dela</a:t>
            </a:r>
            <a:r>
              <a:rPr sz="1600" dirty="0"/>
              <a:t> </a:t>
            </a:r>
            <a:r>
              <a:rPr sz="1600" dirty="0" err="1"/>
              <a:t>tankar</a:t>
            </a:r>
            <a:r>
              <a:rPr sz="1600" dirty="0"/>
              <a:t>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känslor</a:t>
            </a:r>
            <a:r>
              <a:rPr sz="1600" dirty="0"/>
              <a:t> med </a:t>
            </a:r>
            <a:r>
              <a:rPr sz="1600" dirty="0" err="1"/>
              <a:t>andra</a:t>
            </a:r>
            <a:r>
              <a:rPr sz="1600" dirty="0"/>
              <a:t> </a:t>
            </a:r>
            <a:r>
              <a:rPr sz="1600" dirty="0" err="1"/>
              <a:t>är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viktig</a:t>
            </a:r>
            <a:r>
              <a:rPr sz="1600" dirty="0"/>
              <a:t> cooping-</a:t>
            </a:r>
            <a:r>
              <a:rPr sz="1600" dirty="0" err="1"/>
              <a:t>strategi</a:t>
            </a:r>
            <a:r>
              <a:rPr sz="1600" dirty="0"/>
              <a:t> </a:t>
            </a:r>
          </a:p>
          <a:p>
            <a:pPr indent="-219455" defTabSz="877823">
              <a:spcBef>
                <a:spcPts val="500"/>
              </a:spcBef>
              <a:buSzPct val="100000"/>
              <a:buFont typeface="Arial"/>
              <a:buChar char="•"/>
              <a:defRPr sz="1344"/>
            </a:pPr>
            <a:r>
              <a:rPr sz="1600" dirty="0" err="1"/>
              <a:t>Skapande</a:t>
            </a:r>
            <a:r>
              <a:rPr sz="1600" dirty="0"/>
              <a:t> av </a:t>
            </a:r>
            <a:r>
              <a:rPr sz="1600" dirty="0" err="1"/>
              <a:t>trygga</a:t>
            </a:r>
            <a:r>
              <a:rPr sz="1600" dirty="0"/>
              <a:t> forum </a:t>
            </a:r>
            <a:r>
              <a:rPr sz="1600" dirty="0" err="1"/>
              <a:t>där</a:t>
            </a:r>
            <a:r>
              <a:rPr sz="1600" dirty="0"/>
              <a:t> vi  </a:t>
            </a:r>
            <a:r>
              <a:rPr sz="1600" dirty="0" err="1"/>
              <a:t>vågar</a:t>
            </a:r>
            <a:r>
              <a:rPr sz="1600" dirty="0"/>
              <a:t> </a:t>
            </a:r>
            <a:r>
              <a:rPr sz="1600" dirty="0" err="1"/>
              <a:t>dela</a:t>
            </a:r>
            <a:endParaRPr sz="1600" dirty="0"/>
          </a:p>
          <a:p>
            <a:pPr indent="-219455" defTabSz="877823">
              <a:spcBef>
                <a:spcPts val="500"/>
              </a:spcBef>
              <a:buSzPct val="100000"/>
              <a:buFont typeface="Arial"/>
              <a:buChar char="•"/>
              <a:defRPr sz="1344"/>
            </a:pPr>
            <a:r>
              <a:rPr sz="1600" dirty="0" err="1"/>
              <a:t>Öppna</a:t>
            </a:r>
            <a:r>
              <a:rPr sz="1600" dirty="0"/>
              <a:t> </a:t>
            </a:r>
            <a:r>
              <a:rPr sz="1600" dirty="0" err="1"/>
              <a:t>träffar</a:t>
            </a:r>
            <a:r>
              <a:rPr sz="1600" dirty="0"/>
              <a:t> </a:t>
            </a:r>
            <a:r>
              <a:rPr sz="1600" dirty="0" err="1"/>
              <a:t>som</a:t>
            </a:r>
            <a:r>
              <a:rPr sz="1600" dirty="0"/>
              <a:t> </a:t>
            </a:r>
            <a:r>
              <a:rPr sz="1600" dirty="0" err="1"/>
              <a:t>får</a:t>
            </a:r>
            <a:r>
              <a:rPr sz="1600" dirty="0"/>
              <a:t> </a:t>
            </a:r>
            <a:r>
              <a:rPr sz="1600" dirty="0" err="1"/>
              <a:t>ringar</a:t>
            </a:r>
            <a:r>
              <a:rPr sz="1600" dirty="0"/>
              <a:t> </a:t>
            </a:r>
            <a:r>
              <a:rPr sz="1600" dirty="0" err="1"/>
              <a:t>på</a:t>
            </a:r>
            <a:r>
              <a:rPr sz="1600" dirty="0"/>
              <a:t> </a:t>
            </a:r>
            <a:r>
              <a:rPr sz="1600" dirty="0" err="1"/>
              <a:t>vattnet</a:t>
            </a:r>
            <a:r>
              <a:rPr sz="1600" dirty="0"/>
              <a:t>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leder</a:t>
            </a:r>
            <a:r>
              <a:rPr sz="1600" dirty="0"/>
              <a:t> till inspiration, </a:t>
            </a:r>
            <a:r>
              <a:rPr sz="1600" dirty="0" err="1"/>
              <a:t>nyfikenhet</a:t>
            </a:r>
            <a:r>
              <a:rPr sz="1600" dirty="0"/>
              <a:t>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kunskap</a:t>
            </a:r>
            <a:r>
              <a:rPr sz="1600" dirty="0"/>
              <a:t> </a:t>
            </a:r>
            <a:r>
              <a:rPr sz="1600" dirty="0" err="1"/>
              <a:t>kring</a:t>
            </a:r>
            <a:r>
              <a:rPr sz="1600" dirty="0"/>
              <a:t> </a:t>
            </a:r>
            <a:r>
              <a:rPr sz="1600" dirty="0" err="1"/>
              <a:t>arbetslivet</a:t>
            </a:r>
            <a:r>
              <a:rPr sz="1600" dirty="0"/>
              <a:t> </a:t>
            </a:r>
            <a:r>
              <a:rPr sz="1600" dirty="0" err="1"/>
              <a:t>även</a:t>
            </a:r>
            <a:r>
              <a:rPr sz="1600" dirty="0"/>
              <a:t> </a:t>
            </a:r>
            <a:r>
              <a:rPr sz="1600" dirty="0" err="1"/>
              <a:t>för</a:t>
            </a:r>
            <a:r>
              <a:rPr sz="1600" dirty="0"/>
              <a:t> den </a:t>
            </a:r>
            <a:r>
              <a:rPr sz="1600" dirty="0" err="1"/>
              <a:t>som</a:t>
            </a:r>
            <a:r>
              <a:rPr sz="1600" dirty="0"/>
              <a:t> </a:t>
            </a:r>
            <a:r>
              <a:rPr sz="1600" dirty="0" err="1"/>
              <a:t>inte</a:t>
            </a:r>
            <a:r>
              <a:rPr sz="1600" dirty="0"/>
              <a:t> </a:t>
            </a:r>
            <a:r>
              <a:rPr sz="1600" dirty="0" err="1"/>
              <a:t>står</a:t>
            </a:r>
            <a:r>
              <a:rPr sz="1600" dirty="0"/>
              <a:t> till </a:t>
            </a:r>
            <a:r>
              <a:rPr sz="1600" dirty="0" err="1"/>
              <a:t>arbetsmarknadens</a:t>
            </a:r>
            <a:r>
              <a:rPr sz="1600" dirty="0"/>
              <a:t> </a:t>
            </a:r>
            <a:r>
              <a:rPr sz="1600" dirty="0" err="1"/>
              <a:t>förfogande</a:t>
            </a:r>
            <a:br>
              <a:rPr sz="1600" dirty="0"/>
            </a:br>
            <a:endParaRPr sz="1600" dirty="0"/>
          </a:p>
          <a:p>
            <a:pPr defTabSz="877823">
              <a:lnSpc>
                <a:spcPct val="90000"/>
              </a:lnSpc>
              <a:spcBef>
                <a:spcPts val="500"/>
              </a:spcBef>
              <a:defRPr sz="1344" i="1"/>
            </a:pPr>
            <a:r>
              <a:rPr sz="1600" dirty="0"/>
              <a:t>”</a:t>
            </a:r>
            <a:r>
              <a:rPr sz="1600" dirty="0" err="1"/>
              <a:t>Nätverksträffarna</a:t>
            </a:r>
            <a:r>
              <a:rPr sz="1600" dirty="0"/>
              <a:t> ger </a:t>
            </a:r>
            <a:r>
              <a:rPr sz="1600" dirty="0" err="1"/>
              <a:t>möjlighet</a:t>
            </a:r>
            <a:r>
              <a:rPr sz="1600" dirty="0"/>
              <a:t> </a:t>
            </a:r>
            <a:r>
              <a:rPr sz="1600" dirty="0" err="1"/>
              <a:t>att</a:t>
            </a:r>
            <a:r>
              <a:rPr sz="1600" dirty="0"/>
              <a:t> </a:t>
            </a:r>
            <a:r>
              <a:rPr sz="1600" dirty="0" err="1"/>
              <a:t>få</a:t>
            </a:r>
            <a:r>
              <a:rPr sz="1600" dirty="0"/>
              <a:t> </a:t>
            </a:r>
            <a:r>
              <a:rPr sz="1600" dirty="0" err="1"/>
              <a:t>inblick</a:t>
            </a:r>
            <a:r>
              <a:rPr sz="1600" dirty="0"/>
              <a:t> </a:t>
            </a:r>
            <a:r>
              <a:rPr sz="1600" dirty="0" err="1"/>
              <a:t>i</a:t>
            </a:r>
            <a:r>
              <a:rPr sz="1600" dirty="0"/>
              <a:t> de </a:t>
            </a:r>
            <a:r>
              <a:rPr sz="1600" dirty="0" err="1"/>
              <a:t>andra</a:t>
            </a:r>
            <a:r>
              <a:rPr sz="1600" dirty="0"/>
              <a:t> </a:t>
            </a:r>
            <a:r>
              <a:rPr sz="1600" dirty="0" err="1"/>
              <a:t>studenternas</a:t>
            </a:r>
            <a:r>
              <a:rPr sz="1600" dirty="0"/>
              <a:t> </a:t>
            </a:r>
            <a:r>
              <a:rPr sz="1600" dirty="0" err="1"/>
              <a:t>hanteringsstrategier</a:t>
            </a:r>
            <a:r>
              <a:rPr sz="1600" dirty="0"/>
              <a:t> </a:t>
            </a:r>
            <a:r>
              <a:rPr sz="1600" dirty="0" err="1"/>
              <a:t>vilket</a:t>
            </a:r>
            <a:r>
              <a:rPr sz="1600" dirty="0"/>
              <a:t> har </a:t>
            </a:r>
            <a:r>
              <a:rPr sz="1600" dirty="0" err="1"/>
              <a:t>gett</a:t>
            </a:r>
            <a:r>
              <a:rPr sz="1600" dirty="0"/>
              <a:t> </a:t>
            </a:r>
            <a:r>
              <a:rPr sz="1600" dirty="0" err="1"/>
              <a:t>mig</a:t>
            </a:r>
            <a:r>
              <a:rPr sz="1600" dirty="0"/>
              <a:t> </a:t>
            </a:r>
            <a:r>
              <a:rPr sz="1600" dirty="0" err="1"/>
              <a:t>möjligheter</a:t>
            </a:r>
            <a:r>
              <a:rPr sz="1600" dirty="0"/>
              <a:t> </a:t>
            </a:r>
            <a:r>
              <a:rPr sz="1600" dirty="0" err="1"/>
              <a:t>att</a:t>
            </a:r>
            <a:r>
              <a:rPr sz="1600" dirty="0"/>
              <a:t> se </a:t>
            </a:r>
            <a:r>
              <a:rPr sz="1600" dirty="0" err="1"/>
              <a:t>över</a:t>
            </a:r>
            <a:r>
              <a:rPr sz="1600" dirty="0"/>
              <a:t> mina </a:t>
            </a:r>
            <a:r>
              <a:rPr sz="1600" dirty="0" err="1"/>
              <a:t>egna</a:t>
            </a:r>
            <a:r>
              <a:rPr sz="1600" dirty="0"/>
              <a:t>.”</a:t>
            </a:r>
            <a:br>
              <a:rPr sz="1600" dirty="0"/>
            </a:br>
            <a:endParaRPr sz="1600" dirty="0"/>
          </a:p>
          <a:p>
            <a:pPr defTabSz="877823">
              <a:lnSpc>
                <a:spcPct val="90000"/>
              </a:lnSpc>
              <a:spcBef>
                <a:spcPts val="500"/>
              </a:spcBef>
              <a:defRPr sz="1344" i="1"/>
            </a:pPr>
            <a:r>
              <a:rPr sz="1600" dirty="0"/>
              <a:t>”{…} </a:t>
            </a:r>
            <a:r>
              <a:rPr sz="1600" dirty="0" err="1"/>
              <a:t>Aktiviteterna</a:t>
            </a:r>
            <a:r>
              <a:rPr sz="1600" dirty="0"/>
              <a:t> </a:t>
            </a:r>
            <a:r>
              <a:rPr sz="1600" dirty="0" err="1"/>
              <a:t>lärde</a:t>
            </a:r>
            <a:r>
              <a:rPr sz="1600" dirty="0"/>
              <a:t> </a:t>
            </a:r>
            <a:r>
              <a:rPr sz="1600" dirty="0" err="1"/>
              <a:t>mig</a:t>
            </a:r>
            <a:r>
              <a:rPr sz="1600" dirty="0"/>
              <a:t> </a:t>
            </a:r>
            <a:r>
              <a:rPr sz="1600" dirty="0" err="1"/>
              <a:t>också</a:t>
            </a:r>
            <a:r>
              <a:rPr sz="1600" dirty="0"/>
              <a:t> </a:t>
            </a:r>
            <a:r>
              <a:rPr sz="1600" dirty="0" err="1"/>
              <a:t>mycket</a:t>
            </a:r>
            <a:r>
              <a:rPr sz="1600" dirty="0"/>
              <a:t> om </a:t>
            </a:r>
            <a:r>
              <a:rPr sz="1600" dirty="0" err="1"/>
              <a:t>olika</a:t>
            </a:r>
            <a:r>
              <a:rPr sz="1600" dirty="0"/>
              <a:t> </a:t>
            </a:r>
            <a:r>
              <a:rPr sz="1600" dirty="0" err="1"/>
              <a:t>ämnen</a:t>
            </a:r>
            <a:r>
              <a:rPr sz="1600" dirty="0"/>
              <a:t> </a:t>
            </a:r>
            <a:r>
              <a:rPr sz="1600" dirty="0" err="1"/>
              <a:t>som</a:t>
            </a:r>
            <a:r>
              <a:rPr sz="1600" dirty="0"/>
              <a:t> </a:t>
            </a:r>
            <a:r>
              <a:rPr sz="1600" dirty="0" err="1"/>
              <a:t>självkänsla</a:t>
            </a:r>
            <a:r>
              <a:rPr sz="1600" dirty="0"/>
              <a:t>, </a:t>
            </a:r>
            <a:r>
              <a:rPr sz="1600" dirty="0" err="1"/>
              <a:t>självförtroende</a:t>
            </a:r>
            <a:r>
              <a:rPr sz="1600" dirty="0"/>
              <a:t>, </a:t>
            </a:r>
            <a:r>
              <a:rPr sz="1600" dirty="0" err="1"/>
              <a:t>akademiskt</a:t>
            </a:r>
            <a:r>
              <a:rPr sz="1600" dirty="0"/>
              <a:t> </a:t>
            </a:r>
            <a:r>
              <a:rPr sz="1600" dirty="0" err="1"/>
              <a:t>skrivande</a:t>
            </a:r>
            <a:r>
              <a:rPr sz="1600" dirty="0"/>
              <a:t>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så</a:t>
            </a:r>
            <a:r>
              <a:rPr sz="1600" dirty="0"/>
              <a:t> </a:t>
            </a:r>
            <a:r>
              <a:rPr sz="1600" dirty="0" err="1"/>
              <a:t>vidare</a:t>
            </a:r>
            <a:r>
              <a:rPr sz="1600" dirty="0"/>
              <a:t>. </a:t>
            </a:r>
            <a:r>
              <a:rPr sz="1600" dirty="0" err="1"/>
              <a:t>Allting</a:t>
            </a:r>
            <a:r>
              <a:rPr sz="1600" dirty="0"/>
              <a:t> jag har </a:t>
            </a:r>
            <a:r>
              <a:rPr sz="1600" dirty="0" err="1"/>
              <a:t>gjort</a:t>
            </a:r>
            <a:r>
              <a:rPr sz="1600" dirty="0"/>
              <a:t> har haft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positiv</a:t>
            </a:r>
            <a:r>
              <a:rPr sz="1600" dirty="0"/>
              <a:t> </a:t>
            </a:r>
            <a:r>
              <a:rPr sz="1600" dirty="0" err="1"/>
              <a:t>inverkan</a:t>
            </a:r>
            <a:r>
              <a:rPr sz="1600" dirty="0"/>
              <a:t> </a:t>
            </a:r>
            <a:r>
              <a:rPr sz="1600" dirty="0" err="1"/>
              <a:t>på</a:t>
            </a:r>
            <a:r>
              <a:rPr sz="1600" dirty="0"/>
              <a:t> mitt liv. </a:t>
            </a:r>
            <a:r>
              <a:rPr sz="1600" dirty="0" err="1"/>
              <a:t>Som</a:t>
            </a:r>
            <a:r>
              <a:rPr sz="1600" dirty="0"/>
              <a:t> jag </a:t>
            </a:r>
            <a:r>
              <a:rPr sz="1600" dirty="0" err="1"/>
              <a:t>sa</a:t>
            </a:r>
            <a:r>
              <a:rPr sz="1600" dirty="0"/>
              <a:t> </a:t>
            </a:r>
            <a:r>
              <a:rPr sz="1600" dirty="0" err="1"/>
              <a:t>tidigare</a:t>
            </a:r>
            <a:r>
              <a:rPr sz="1600" dirty="0"/>
              <a:t> har det </a:t>
            </a:r>
            <a:r>
              <a:rPr sz="1600" dirty="0" err="1"/>
              <a:t>hjälpt</a:t>
            </a:r>
            <a:r>
              <a:rPr sz="1600" dirty="0"/>
              <a:t> </a:t>
            </a:r>
            <a:r>
              <a:rPr sz="1600" dirty="0" err="1"/>
              <a:t>mig</a:t>
            </a:r>
            <a:r>
              <a:rPr sz="1600" dirty="0"/>
              <a:t> </a:t>
            </a:r>
            <a:r>
              <a:rPr sz="1600" dirty="0" err="1"/>
              <a:t>att</a:t>
            </a:r>
            <a:r>
              <a:rPr sz="1600" dirty="0"/>
              <a:t> </a:t>
            </a:r>
            <a:r>
              <a:rPr sz="1600" dirty="0" err="1"/>
              <a:t>hantera</a:t>
            </a:r>
            <a:r>
              <a:rPr sz="1600" dirty="0"/>
              <a:t> mina problem.”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376B934-69B2-944E-A53D-316E929E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922"/>
            <a:ext cx="10905066" cy="30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{BBDB6379-1395-C141-8CFC-8FE4A55E6E8F}tf16401369</Template>
  <TotalTime>194</TotalTime>
  <Words>1183</Words>
  <Application>Microsoft Macintosh PowerPoint</Application>
  <PresentationFormat>Bredbild</PresentationFormat>
  <Paragraphs>107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2" baseType="lpstr">
      <vt:lpstr>DengXian</vt:lpstr>
      <vt:lpstr>-봄IIM</vt:lpstr>
      <vt:lpstr>AR JULIAN</vt:lpstr>
      <vt:lpstr>Arial</vt:lpstr>
      <vt:lpstr>Avenir Book</vt:lpstr>
      <vt:lpstr>Calibri</vt:lpstr>
      <vt:lpstr>Calibri Light</vt:lpstr>
      <vt:lpstr>Times New Roman</vt:lpstr>
      <vt:lpstr>Wingdings</vt:lpstr>
      <vt:lpstr>Office-tema</vt:lpstr>
      <vt:lpstr>PowerPoint-presentation</vt:lpstr>
      <vt:lpstr>KORT FAKTA OM FONTÄNHUS</vt:lpstr>
      <vt:lpstr>Holistisk modell för Sed och IPS  på Fontänhuset</vt:lpstr>
      <vt:lpstr>PowerPoint-presentation</vt:lpstr>
      <vt:lpstr>PowerPoint-presentation</vt:lpstr>
      <vt:lpstr>(A.) Röster om det individanpassade stödet </vt:lpstr>
      <vt:lpstr>B. Fontänhuset som sammanhang</vt:lpstr>
      <vt:lpstr>C. Forum för nya redskap och ökade strategier </vt:lpstr>
      <vt:lpstr>PowerPoint-presentation</vt:lpstr>
      <vt:lpstr>D. Sociala aktiviteter och generösa öppettider</vt:lpstr>
      <vt:lpstr> E. Friskvård för kropp och själ 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7</cp:revision>
  <dcterms:modified xsi:type="dcterms:W3CDTF">2020-10-27T23:27:30Z</dcterms:modified>
</cp:coreProperties>
</file>